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38"/>
  </p:notesMasterIdLst>
  <p:sldIdLst>
    <p:sldId id="256" r:id="rId2"/>
    <p:sldId id="257" r:id="rId3"/>
    <p:sldId id="355" r:id="rId4"/>
    <p:sldId id="304" r:id="rId5"/>
    <p:sldId id="352" r:id="rId6"/>
    <p:sldId id="350" r:id="rId7"/>
    <p:sldId id="351" r:id="rId8"/>
    <p:sldId id="353" r:id="rId9"/>
    <p:sldId id="320" r:id="rId10"/>
    <p:sldId id="309" r:id="rId11"/>
    <p:sldId id="312" r:id="rId12"/>
    <p:sldId id="323" r:id="rId13"/>
    <p:sldId id="324" r:id="rId14"/>
    <p:sldId id="333" r:id="rId15"/>
    <p:sldId id="313" r:id="rId16"/>
    <p:sldId id="327" r:id="rId17"/>
    <p:sldId id="314" r:id="rId18"/>
    <p:sldId id="328" r:id="rId19"/>
    <p:sldId id="341" r:id="rId20"/>
    <p:sldId id="339" r:id="rId21"/>
    <p:sldId id="315" r:id="rId22"/>
    <p:sldId id="334" r:id="rId23"/>
    <p:sldId id="335" r:id="rId24"/>
    <p:sldId id="337" r:id="rId25"/>
    <p:sldId id="347" r:id="rId26"/>
    <p:sldId id="336" r:id="rId27"/>
    <p:sldId id="316" r:id="rId28"/>
    <p:sldId id="345" r:id="rId29"/>
    <p:sldId id="346" r:id="rId30"/>
    <p:sldId id="354" r:id="rId31"/>
    <p:sldId id="318" r:id="rId32"/>
    <p:sldId id="329" r:id="rId33"/>
    <p:sldId id="331" r:id="rId34"/>
    <p:sldId id="349" r:id="rId35"/>
    <p:sldId id="356" r:id="rId36"/>
    <p:sldId id="302" r:id="rId37"/>
  </p:sldIdLst>
  <p:sldSz cx="16256000" cy="9144000"/>
  <p:notesSz cx="6742113" cy="9872663"/>
  <p:embeddedFontLst>
    <p:embeddedFont>
      <p:font typeface="Consolas" panose="020B0609020204030204" pitchFamily="49" charset="0"/>
      <p:regular r:id="rId39"/>
      <p:bold r:id="rId40"/>
      <p:italic r:id="rId41"/>
      <p:boldItalic r:id="rId42"/>
    </p:embeddedFont>
    <p:embeddedFont>
      <p:font typeface="Merriweather Sans" pitchFamily="2" charset="0"/>
      <p:regular r:id="rId43"/>
      <p:bold r:id="rId44"/>
      <p:italic r:id="rId45"/>
      <p:boldItalic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  <p:embeddedFont>
      <p:font typeface="Open Sans Light" panose="020B030603050402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3">
          <p15:clr>
            <a:srgbClr val="A4A3A4"/>
          </p15:clr>
        </p15:guide>
        <p15:guide id="2" orient="horz" pos="5428">
          <p15:clr>
            <a:srgbClr val="000000"/>
          </p15:clr>
        </p15:guide>
        <p15:guide id="3" orient="horz" pos="5091">
          <p15:clr>
            <a:srgbClr val="000000"/>
          </p15:clr>
        </p15:guide>
        <p15:guide id="4" orient="horz" pos="447">
          <p15:clr>
            <a:srgbClr val="000000"/>
          </p15:clr>
        </p15:guide>
        <p15:guide id="5" orient="horz" pos="1193">
          <p15:clr>
            <a:srgbClr val="000000"/>
          </p15:clr>
        </p15:guide>
        <p15:guide id="6" orient="horz" pos="1499">
          <p15:clr>
            <a:srgbClr val="000000"/>
          </p15:clr>
        </p15:guide>
        <p15:guide id="7" orient="horz" pos="2867">
          <p15:clr>
            <a:srgbClr val="000000"/>
          </p15:clr>
        </p15:guide>
        <p15:guide id="8" pos="8006">
          <p15:clr>
            <a:srgbClr val="000000"/>
          </p15:clr>
        </p15:guide>
        <p15:guide id="9" pos="5351">
          <p15:clr>
            <a:srgbClr val="000000"/>
          </p15:clr>
        </p15:guide>
        <p15:guide id="10" pos="9767">
          <p15:clr>
            <a:srgbClr val="000000"/>
          </p15:clr>
        </p15:guide>
        <p15:guide id="11" pos="9664">
          <p15:clr>
            <a:srgbClr val="000000"/>
          </p15:clr>
        </p15:guide>
        <p15:guide id="12" pos="576">
          <p15:clr>
            <a:srgbClr val="000000"/>
          </p15:clr>
        </p15:guide>
        <p15:guide id="14" pos="518">
          <p15:clr>
            <a:srgbClr val="9AA0A6"/>
          </p15:clr>
        </p15:guide>
        <p15:guide id="16" pos="4889">
          <p15:clr>
            <a:srgbClr val="9AA0A6"/>
          </p15:clr>
        </p15:guide>
        <p15:guide id="17" orient="horz" pos="2664">
          <p15:clr>
            <a:srgbClr val="9AA0A6"/>
          </p15:clr>
        </p15:guide>
        <p15:guide id="18" orient="horz" pos="1296">
          <p15:clr>
            <a:srgbClr val="9AA0A6"/>
          </p15:clr>
        </p15:guide>
        <p15:guide id="19" pos="10008">
          <p15:clr>
            <a:srgbClr val="9AA0A6"/>
          </p15:clr>
        </p15:guide>
        <p15:guide id="20" orient="horz" pos="1259">
          <p15:clr>
            <a:srgbClr val="9AA0A6"/>
          </p15:clr>
        </p15:guide>
        <p15:guide id="21" pos="216">
          <p15:clr>
            <a:srgbClr val="9AA0A6"/>
          </p15:clr>
        </p15:guide>
        <p15:guide id="22" pos="672">
          <p15:clr>
            <a:srgbClr val="9AA0A6"/>
          </p15:clr>
        </p15:guide>
        <p15:guide id="23" pos="64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72636D-9BF6-4E22-9A23-41CDD48583E8}">
  <a:tblStyle styleId="{6772636D-9BF6-4E22-9A23-41CDD48583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3"/>
    <p:restoredTop sz="94737"/>
  </p:normalViewPr>
  <p:slideViewPr>
    <p:cSldViewPr snapToGrid="0">
      <p:cViewPr varScale="1">
        <p:scale>
          <a:sx n="83" d="100"/>
          <a:sy n="83" d="100"/>
        </p:scale>
        <p:origin x="264" y="592"/>
      </p:cViewPr>
      <p:guideLst>
        <p:guide orient="horz" pos="433"/>
        <p:guide orient="horz" pos="5428"/>
        <p:guide orient="horz" pos="5091"/>
        <p:guide orient="horz" pos="447"/>
        <p:guide orient="horz" pos="1193"/>
        <p:guide orient="horz" pos="1499"/>
        <p:guide orient="horz" pos="2867"/>
        <p:guide pos="8006"/>
        <p:guide pos="5351"/>
        <p:guide pos="9767"/>
        <p:guide pos="9664"/>
        <p:guide pos="576"/>
        <p:guide pos="518"/>
        <p:guide pos="4889"/>
        <p:guide orient="horz" pos="2664"/>
        <p:guide orient="horz" pos="1296"/>
        <p:guide pos="10008"/>
        <p:guide orient="horz" pos="1259"/>
        <p:guide pos="216"/>
        <p:guide pos="672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1CB83-3177-1440-929A-BDF2140A3796}" type="doc">
      <dgm:prSet loTypeId="urn:microsoft.com/office/officeart/2009/3/layout/StepUpProcess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4237ADDC-8D7B-4C4B-88D8-C05AD79AF811}">
      <dgm:prSet phldrT="[Tekst]"/>
      <dgm:spPr/>
      <dgm:t>
        <a:bodyPr/>
        <a:lstStyle/>
        <a:p>
          <a:r>
            <a:rPr lang="pl-PL">
              <a:solidFill>
                <a:schemeClr val="bg1"/>
              </a:solidFill>
            </a:rPr>
            <a:t>DEV</a:t>
          </a:r>
          <a:endParaRPr lang="pl-PL" dirty="0">
            <a:solidFill>
              <a:schemeClr val="bg1"/>
            </a:solidFill>
          </a:endParaRPr>
        </a:p>
      </dgm:t>
    </dgm:pt>
    <dgm:pt modelId="{5D20B7FA-A937-AC40-A970-87F53D82C35B}" type="parTrans" cxnId="{0C140161-65AB-0A42-8D84-4AB53B4E7451}">
      <dgm:prSet/>
      <dgm:spPr/>
      <dgm:t>
        <a:bodyPr/>
        <a:lstStyle/>
        <a:p>
          <a:endParaRPr lang="pl-PL"/>
        </a:p>
      </dgm:t>
    </dgm:pt>
    <dgm:pt modelId="{47FF1918-9D07-6044-A2BE-EC6814A6F20B}" type="sibTrans" cxnId="{0C140161-65AB-0A42-8D84-4AB53B4E7451}">
      <dgm:prSet/>
      <dgm:spPr/>
      <dgm:t>
        <a:bodyPr/>
        <a:lstStyle/>
        <a:p>
          <a:endParaRPr lang="pl-PL"/>
        </a:p>
      </dgm:t>
    </dgm:pt>
    <dgm:pt modelId="{6D390F3C-2982-0844-8AEB-19F70CA0B473}">
      <dgm:prSet phldrT="[Tekst]"/>
      <dgm:spPr/>
      <dgm:t>
        <a:bodyPr/>
        <a:lstStyle/>
        <a:p>
          <a:r>
            <a:rPr lang="pl-PL">
              <a:solidFill>
                <a:schemeClr val="bg1"/>
              </a:solidFill>
            </a:rPr>
            <a:t>TEST</a:t>
          </a:r>
          <a:endParaRPr lang="pl-PL" dirty="0">
            <a:solidFill>
              <a:schemeClr val="bg1"/>
            </a:solidFill>
          </a:endParaRPr>
        </a:p>
      </dgm:t>
    </dgm:pt>
    <dgm:pt modelId="{7F3426D9-3558-834C-AB63-AEFB2C1CDB2D}" type="parTrans" cxnId="{22505353-3DFC-2849-BF67-A4B97EA14BCF}">
      <dgm:prSet/>
      <dgm:spPr/>
      <dgm:t>
        <a:bodyPr/>
        <a:lstStyle/>
        <a:p>
          <a:endParaRPr lang="pl-PL"/>
        </a:p>
      </dgm:t>
    </dgm:pt>
    <dgm:pt modelId="{6A2647DC-FC9B-5E45-A9B3-33E9F17E68AC}" type="sibTrans" cxnId="{22505353-3DFC-2849-BF67-A4B97EA14BCF}">
      <dgm:prSet/>
      <dgm:spPr/>
      <dgm:t>
        <a:bodyPr/>
        <a:lstStyle/>
        <a:p>
          <a:endParaRPr lang="pl-PL"/>
        </a:p>
      </dgm:t>
    </dgm:pt>
    <dgm:pt modelId="{19990BDC-85C5-6945-A624-EB9F914A0DE8}">
      <dgm:prSet phldrT="[Tekst]"/>
      <dgm:spPr/>
      <dgm:t>
        <a:bodyPr/>
        <a:lstStyle/>
        <a:p>
          <a:r>
            <a:rPr lang="pl-PL">
              <a:solidFill>
                <a:schemeClr val="bg1"/>
              </a:solidFill>
            </a:rPr>
            <a:t>PROD</a:t>
          </a:r>
          <a:endParaRPr lang="pl-PL" dirty="0">
            <a:solidFill>
              <a:schemeClr val="bg1"/>
            </a:solidFill>
          </a:endParaRPr>
        </a:p>
      </dgm:t>
    </dgm:pt>
    <dgm:pt modelId="{3AEC35AE-2489-6247-9F2B-823753E8B260}" type="parTrans" cxnId="{799B312A-3FB7-FB4D-AFCF-66BAB026B084}">
      <dgm:prSet/>
      <dgm:spPr/>
      <dgm:t>
        <a:bodyPr/>
        <a:lstStyle/>
        <a:p>
          <a:endParaRPr lang="pl-PL"/>
        </a:p>
      </dgm:t>
    </dgm:pt>
    <dgm:pt modelId="{FC5B3FDA-9E40-AA4E-BB26-647F1C0C896F}" type="sibTrans" cxnId="{799B312A-3FB7-FB4D-AFCF-66BAB026B084}">
      <dgm:prSet/>
      <dgm:spPr/>
      <dgm:t>
        <a:bodyPr/>
        <a:lstStyle/>
        <a:p>
          <a:endParaRPr lang="pl-PL"/>
        </a:p>
      </dgm:t>
    </dgm:pt>
    <dgm:pt modelId="{A4339FEF-BA9B-114B-84BF-F175D9C89C99}" type="pres">
      <dgm:prSet presAssocID="{34A1CB83-3177-1440-929A-BDF2140A3796}" presName="rootnode" presStyleCnt="0">
        <dgm:presLayoutVars>
          <dgm:chMax/>
          <dgm:chPref/>
          <dgm:dir/>
          <dgm:animLvl val="lvl"/>
        </dgm:presLayoutVars>
      </dgm:prSet>
      <dgm:spPr/>
    </dgm:pt>
    <dgm:pt modelId="{60AA1701-83DF-CC45-8A96-E744345977AC}" type="pres">
      <dgm:prSet presAssocID="{4237ADDC-8D7B-4C4B-88D8-C05AD79AF811}" presName="composite" presStyleCnt="0"/>
      <dgm:spPr/>
    </dgm:pt>
    <dgm:pt modelId="{AF2C0FC7-4682-654A-BBDE-253C06D79F18}" type="pres">
      <dgm:prSet presAssocID="{4237ADDC-8D7B-4C4B-88D8-C05AD79AF811}" presName="LShape" presStyleLbl="alignNode1" presStyleIdx="0" presStyleCnt="5"/>
      <dgm:spPr>
        <a:ln>
          <a:noFill/>
        </a:ln>
      </dgm:spPr>
    </dgm:pt>
    <dgm:pt modelId="{5262A3D7-0A9F-F340-991B-19FAB07851AF}" type="pres">
      <dgm:prSet presAssocID="{4237ADDC-8D7B-4C4B-88D8-C05AD79AF81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5CB0D7B-6F1A-A34E-8C73-D7627D696A09}" type="pres">
      <dgm:prSet presAssocID="{4237ADDC-8D7B-4C4B-88D8-C05AD79AF811}" presName="Triangle" presStyleLbl="alignNode1" presStyleIdx="1" presStyleCnt="5"/>
      <dgm:spPr>
        <a:ln>
          <a:noFill/>
        </a:ln>
      </dgm:spPr>
    </dgm:pt>
    <dgm:pt modelId="{FADDD099-AC77-0248-A7EE-35D3501D1604}" type="pres">
      <dgm:prSet presAssocID="{47FF1918-9D07-6044-A2BE-EC6814A6F20B}" presName="sibTrans" presStyleCnt="0"/>
      <dgm:spPr/>
    </dgm:pt>
    <dgm:pt modelId="{86350C46-444A-8A49-A82D-1615831CCA1C}" type="pres">
      <dgm:prSet presAssocID="{47FF1918-9D07-6044-A2BE-EC6814A6F20B}" presName="space" presStyleCnt="0"/>
      <dgm:spPr/>
    </dgm:pt>
    <dgm:pt modelId="{B89840C3-1CF3-DD43-820E-29CACA9D9031}" type="pres">
      <dgm:prSet presAssocID="{6D390F3C-2982-0844-8AEB-19F70CA0B473}" presName="composite" presStyleCnt="0"/>
      <dgm:spPr/>
    </dgm:pt>
    <dgm:pt modelId="{47559770-77B3-3B44-A4FF-9A54587BD51D}" type="pres">
      <dgm:prSet presAssocID="{6D390F3C-2982-0844-8AEB-19F70CA0B473}" presName="LShape" presStyleLbl="alignNode1" presStyleIdx="2" presStyleCnt="5"/>
      <dgm:spPr>
        <a:ln>
          <a:noFill/>
        </a:ln>
      </dgm:spPr>
    </dgm:pt>
    <dgm:pt modelId="{AC8D1867-B05A-734F-9233-705C026DDB0F}" type="pres">
      <dgm:prSet presAssocID="{6D390F3C-2982-0844-8AEB-19F70CA0B47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DFA21E0-0241-754F-A89E-D310B52A4E1E}" type="pres">
      <dgm:prSet presAssocID="{6D390F3C-2982-0844-8AEB-19F70CA0B473}" presName="Triangle" presStyleLbl="alignNode1" presStyleIdx="3" presStyleCnt="5"/>
      <dgm:spPr>
        <a:ln>
          <a:noFill/>
        </a:ln>
      </dgm:spPr>
    </dgm:pt>
    <dgm:pt modelId="{294D802F-BCFC-164A-BD87-FE55D4292427}" type="pres">
      <dgm:prSet presAssocID="{6A2647DC-FC9B-5E45-A9B3-33E9F17E68AC}" presName="sibTrans" presStyleCnt="0"/>
      <dgm:spPr/>
    </dgm:pt>
    <dgm:pt modelId="{357ED83B-02F8-614C-AE3F-99A8DE7DA514}" type="pres">
      <dgm:prSet presAssocID="{6A2647DC-FC9B-5E45-A9B3-33E9F17E68AC}" presName="space" presStyleCnt="0"/>
      <dgm:spPr/>
    </dgm:pt>
    <dgm:pt modelId="{BDC1961D-CE58-EA49-9CFA-B1FD8AE51C6F}" type="pres">
      <dgm:prSet presAssocID="{19990BDC-85C5-6945-A624-EB9F914A0DE8}" presName="composite" presStyleCnt="0"/>
      <dgm:spPr/>
    </dgm:pt>
    <dgm:pt modelId="{DD50685F-562A-114F-A005-34A2974A8C32}" type="pres">
      <dgm:prSet presAssocID="{19990BDC-85C5-6945-A624-EB9F914A0DE8}" presName="LShape" presStyleLbl="alignNode1" presStyleIdx="4" presStyleCnt="5"/>
      <dgm:spPr>
        <a:ln>
          <a:noFill/>
        </a:ln>
      </dgm:spPr>
    </dgm:pt>
    <dgm:pt modelId="{4BE74571-E70D-D64E-9CFC-77A012DC1CBE}" type="pres">
      <dgm:prSet presAssocID="{19990BDC-85C5-6945-A624-EB9F914A0DE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0A9EF1D-A5C8-D244-88A5-01BBBD44C88E}" type="presOf" srcId="{34A1CB83-3177-1440-929A-BDF2140A3796}" destId="{A4339FEF-BA9B-114B-84BF-F175D9C89C99}" srcOrd="0" destOrd="0" presId="urn:microsoft.com/office/officeart/2009/3/layout/StepUpProcess"/>
    <dgm:cxn modelId="{799B312A-3FB7-FB4D-AFCF-66BAB026B084}" srcId="{34A1CB83-3177-1440-929A-BDF2140A3796}" destId="{19990BDC-85C5-6945-A624-EB9F914A0DE8}" srcOrd="2" destOrd="0" parTransId="{3AEC35AE-2489-6247-9F2B-823753E8B260}" sibTransId="{FC5B3FDA-9E40-AA4E-BB26-647F1C0C896F}"/>
    <dgm:cxn modelId="{7EACA13C-DC56-124C-B734-F0A66654D755}" type="presOf" srcId="{6D390F3C-2982-0844-8AEB-19F70CA0B473}" destId="{AC8D1867-B05A-734F-9233-705C026DDB0F}" srcOrd="0" destOrd="0" presId="urn:microsoft.com/office/officeart/2009/3/layout/StepUpProcess"/>
    <dgm:cxn modelId="{22505353-3DFC-2849-BF67-A4B97EA14BCF}" srcId="{34A1CB83-3177-1440-929A-BDF2140A3796}" destId="{6D390F3C-2982-0844-8AEB-19F70CA0B473}" srcOrd="1" destOrd="0" parTransId="{7F3426D9-3558-834C-AB63-AEFB2C1CDB2D}" sibTransId="{6A2647DC-FC9B-5E45-A9B3-33E9F17E68AC}"/>
    <dgm:cxn modelId="{0C140161-65AB-0A42-8D84-4AB53B4E7451}" srcId="{34A1CB83-3177-1440-929A-BDF2140A3796}" destId="{4237ADDC-8D7B-4C4B-88D8-C05AD79AF811}" srcOrd="0" destOrd="0" parTransId="{5D20B7FA-A937-AC40-A970-87F53D82C35B}" sibTransId="{47FF1918-9D07-6044-A2BE-EC6814A6F20B}"/>
    <dgm:cxn modelId="{407989B9-4A76-1E43-944B-95EAED7B8BE7}" type="presOf" srcId="{19990BDC-85C5-6945-A624-EB9F914A0DE8}" destId="{4BE74571-E70D-D64E-9CFC-77A012DC1CBE}" srcOrd="0" destOrd="0" presId="urn:microsoft.com/office/officeart/2009/3/layout/StepUpProcess"/>
    <dgm:cxn modelId="{38B381ED-963A-5E4C-AD25-564FC2E09F70}" type="presOf" srcId="{4237ADDC-8D7B-4C4B-88D8-C05AD79AF811}" destId="{5262A3D7-0A9F-F340-991B-19FAB07851AF}" srcOrd="0" destOrd="0" presId="urn:microsoft.com/office/officeart/2009/3/layout/StepUpProcess"/>
    <dgm:cxn modelId="{A2F453E5-41DD-BF44-B89A-04AEA89AA94F}" type="presParOf" srcId="{A4339FEF-BA9B-114B-84BF-F175D9C89C99}" destId="{60AA1701-83DF-CC45-8A96-E744345977AC}" srcOrd="0" destOrd="0" presId="urn:microsoft.com/office/officeart/2009/3/layout/StepUpProcess"/>
    <dgm:cxn modelId="{9A909332-1ADD-1945-B6B1-2008E65DDAE5}" type="presParOf" srcId="{60AA1701-83DF-CC45-8A96-E744345977AC}" destId="{AF2C0FC7-4682-654A-BBDE-253C06D79F18}" srcOrd="0" destOrd="0" presId="urn:microsoft.com/office/officeart/2009/3/layout/StepUpProcess"/>
    <dgm:cxn modelId="{8F121909-4538-364F-B833-85FA1392759A}" type="presParOf" srcId="{60AA1701-83DF-CC45-8A96-E744345977AC}" destId="{5262A3D7-0A9F-F340-991B-19FAB07851AF}" srcOrd="1" destOrd="0" presId="urn:microsoft.com/office/officeart/2009/3/layout/StepUpProcess"/>
    <dgm:cxn modelId="{E97E806F-43E1-5946-891E-AB7DC5052B2C}" type="presParOf" srcId="{60AA1701-83DF-CC45-8A96-E744345977AC}" destId="{85CB0D7B-6F1A-A34E-8C73-D7627D696A09}" srcOrd="2" destOrd="0" presId="urn:microsoft.com/office/officeart/2009/3/layout/StepUpProcess"/>
    <dgm:cxn modelId="{5857505C-3961-C347-A281-42A69E130EDA}" type="presParOf" srcId="{A4339FEF-BA9B-114B-84BF-F175D9C89C99}" destId="{FADDD099-AC77-0248-A7EE-35D3501D1604}" srcOrd="1" destOrd="0" presId="urn:microsoft.com/office/officeart/2009/3/layout/StepUpProcess"/>
    <dgm:cxn modelId="{DC1CED4A-6E42-4942-A3A3-C35C0E437030}" type="presParOf" srcId="{FADDD099-AC77-0248-A7EE-35D3501D1604}" destId="{86350C46-444A-8A49-A82D-1615831CCA1C}" srcOrd="0" destOrd="0" presId="urn:microsoft.com/office/officeart/2009/3/layout/StepUpProcess"/>
    <dgm:cxn modelId="{D4572C51-0A43-2340-B4BB-6C9988880216}" type="presParOf" srcId="{A4339FEF-BA9B-114B-84BF-F175D9C89C99}" destId="{B89840C3-1CF3-DD43-820E-29CACA9D9031}" srcOrd="2" destOrd="0" presId="urn:microsoft.com/office/officeart/2009/3/layout/StepUpProcess"/>
    <dgm:cxn modelId="{BD3681FD-6BFB-5D49-96E7-381D6160DE38}" type="presParOf" srcId="{B89840C3-1CF3-DD43-820E-29CACA9D9031}" destId="{47559770-77B3-3B44-A4FF-9A54587BD51D}" srcOrd="0" destOrd="0" presId="urn:microsoft.com/office/officeart/2009/3/layout/StepUpProcess"/>
    <dgm:cxn modelId="{2916C2F8-BF68-7141-BF91-F5C55EF86DE3}" type="presParOf" srcId="{B89840C3-1CF3-DD43-820E-29CACA9D9031}" destId="{AC8D1867-B05A-734F-9233-705C026DDB0F}" srcOrd="1" destOrd="0" presId="urn:microsoft.com/office/officeart/2009/3/layout/StepUpProcess"/>
    <dgm:cxn modelId="{318B474C-02C8-0545-BD14-1BDB652E9A1A}" type="presParOf" srcId="{B89840C3-1CF3-DD43-820E-29CACA9D9031}" destId="{6DFA21E0-0241-754F-A89E-D310B52A4E1E}" srcOrd="2" destOrd="0" presId="urn:microsoft.com/office/officeart/2009/3/layout/StepUpProcess"/>
    <dgm:cxn modelId="{CA771AD3-FB7D-2E45-9EF8-F175758B7EBD}" type="presParOf" srcId="{A4339FEF-BA9B-114B-84BF-F175D9C89C99}" destId="{294D802F-BCFC-164A-BD87-FE55D4292427}" srcOrd="3" destOrd="0" presId="urn:microsoft.com/office/officeart/2009/3/layout/StepUpProcess"/>
    <dgm:cxn modelId="{8198ED15-2856-474B-A37F-6FDDAD3FE21D}" type="presParOf" srcId="{294D802F-BCFC-164A-BD87-FE55D4292427}" destId="{357ED83B-02F8-614C-AE3F-99A8DE7DA514}" srcOrd="0" destOrd="0" presId="urn:microsoft.com/office/officeart/2009/3/layout/StepUpProcess"/>
    <dgm:cxn modelId="{3BBBE19E-BB1D-B245-8EE1-72C027CCB989}" type="presParOf" srcId="{A4339FEF-BA9B-114B-84BF-F175D9C89C99}" destId="{BDC1961D-CE58-EA49-9CFA-B1FD8AE51C6F}" srcOrd="4" destOrd="0" presId="urn:microsoft.com/office/officeart/2009/3/layout/StepUpProcess"/>
    <dgm:cxn modelId="{F1C908D1-AD06-9242-862C-2F849146F3AF}" type="presParOf" srcId="{BDC1961D-CE58-EA49-9CFA-B1FD8AE51C6F}" destId="{DD50685F-562A-114F-A005-34A2974A8C32}" srcOrd="0" destOrd="0" presId="urn:microsoft.com/office/officeart/2009/3/layout/StepUpProcess"/>
    <dgm:cxn modelId="{093997AF-024C-1047-A1FE-70747234EA4D}" type="presParOf" srcId="{BDC1961D-CE58-EA49-9CFA-B1FD8AE51C6F}" destId="{4BE74571-E70D-D64E-9CFC-77A012DC1CBE}" srcOrd="1" destOrd="0" presId="urn:microsoft.com/office/officeart/2009/3/layout/StepU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C0FC7-4682-654A-BBDE-253C06D79F18}">
      <dsp:nvSpPr>
        <dsp:cNvPr id="0" name=""/>
        <dsp:cNvSpPr/>
      </dsp:nvSpPr>
      <dsp:spPr>
        <a:xfrm rot="5400000">
          <a:off x="676898" y="2360693"/>
          <a:ext cx="2025779" cy="3370852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2A3D7-0A9F-F340-991B-19FAB07851AF}">
      <dsp:nvSpPr>
        <dsp:cNvPr id="0" name=""/>
        <dsp:cNvSpPr/>
      </dsp:nvSpPr>
      <dsp:spPr>
        <a:xfrm>
          <a:off x="338744" y="3367852"/>
          <a:ext cx="3043224" cy="2667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>
              <a:solidFill>
                <a:schemeClr val="bg1"/>
              </a:solidFill>
            </a:rPr>
            <a:t>DEV</a:t>
          </a:r>
          <a:endParaRPr lang="pl-PL" sz="6500" kern="1200" dirty="0">
            <a:solidFill>
              <a:schemeClr val="bg1"/>
            </a:solidFill>
          </a:endParaRPr>
        </a:p>
      </dsp:txBody>
      <dsp:txXfrm>
        <a:off x="338744" y="3367852"/>
        <a:ext cx="3043224" cy="2667564"/>
      </dsp:txXfrm>
    </dsp:sp>
    <dsp:sp modelId="{85CB0D7B-6F1A-A34E-8C73-D7627D696A09}">
      <dsp:nvSpPr>
        <dsp:cNvPr id="0" name=""/>
        <dsp:cNvSpPr/>
      </dsp:nvSpPr>
      <dsp:spPr>
        <a:xfrm>
          <a:off x="2807775" y="2112527"/>
          <a:ext cx="574193" cy="574193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59770-77B3-3B44-A4FF-9A54587BD51D}">
      <dsp:nvSpPr>
        <dsp:cNvPr id="0" name=""/>
        <dsp:cNvSpPr/>
      </dsp:nvSpPr>
      <dsp:spPr>
        <a:xfrm rot="5400000">
          <a:off x="4402398" y="1438814"/>
          <a:ext cx="2025779" cy="3370852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D1867-B05A-734F-9233-705C026DDB0F}">
      <dsp:nvSpPr>
        <dsp:cNvPr id="0" name=""/>
        <dsp:cNvSpPr/>
      </dsp:nvSpPr>
      <dsp:spPr>
        <a:xfrm>
          <a:off x="4064245" y="2445973"/>
          <a:ext cx="3043224" cy="2667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>
              <a:solidFill>
                <a:schemeClr val="bg1"/>
              </a:solidFill>
            </a:rPr>
            <a:t>TEST</a:t>
          </a:r>
          <a:endParaRPr lang="pl-PL" sz="6500" kern="1200" dirty="0">
            <a:solidFill>
              <a:schemeClr val="bg1"/>
            </a:solidFill>
          </a:endParaRPr>
        </a:p>
      </dsp:txBody>
      <dsp:txXfrm>
        <a:off x="4064245" y="2445973"/>
        <a:ext cx="3043224" cy="2667564"/>
      </dsp:txXfrm>
    </dsp:sp>
    <dsp:sp modelId="{6DFA21E0-0241-754F-A89E-D310B52A4E1E}">
      <dsp:nvSpPr>
        <dsp:cNvPr id="0" name=""/>
        <dsp:cNvSpPr/>
      </dsp:nvSpPr>
      <dsp:spPr>
        <a:xfrm>
          <a:off x="6533276" y="1190649"/>
          <a:ext cx="574193" cy="574193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0685F-562A-114F-A005-34A2974A8C32}">
      <dsp:nvSpPr>
        <dsp:cNvPr id="0" name=""/>
        <dsp:cNvSpPr/>
      </dsp:nvSpPr>
      <dsp:spPr>
        <a:xfrm rot="5400000">
          <a:off x="8127899" y="516935"/>
          <a:ext cx="2025779" cy="3370852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74571-E70D-D64E-9CFC-77A012DC1CBE}">
      <dsp:nvSpPr>
        <dsp:cNvPr id="0" name=""/>
        <dsp:cNvSpPr/>
      </dsp:nvSpPr>
      <dsp:spPr>
        <a:xfrm>
          <a:off x="7789746" y="1524094"/>
          <a:ext cx="3043224" cy="2667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>
              <a:solidFill>
                <a:schemeClr val="bg1"/>
              </a:solidFill>
            </a:rPr>
            <a:t>PROD</a:t>
          </a:r>
          <a:endParaRPr lang="pl-PL" sz="6500" kern="1200" dirty="0">
            <a:solidFill>
              <a:schemeClr val="bg1"/>
            </a:solidFill>
          </a:endParaRPr>
        </a:p>
      </dsp:txBody>
      <dsp:txXfrm>
        <a:off x="7789746" y="1524094"/>
        <a:ext cx="3043224" cy="2667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217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3266bf91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3266bf917_0_170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c30b9551cf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c30b9551cf_0_34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269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c30b9551cf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c30b9551cf_0_34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38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23266bf91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123266bf917_0_159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9795547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197955479b_0_0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c30b9551cf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c30b9551cf_0_34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47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c30b9551cf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c30b9551cf_0_34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86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9795547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197955479b_0_0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68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c30b9551cf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c30b9551cf_0_34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21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c30b9551cf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c30b9551cf_0_34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79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c30b9551cf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c30b9551cf_0_34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96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c30b9551cf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c30b9551cf_0_341:notes"/>
          <p:cNvSpPr txBox="1">
            <a:spLocks noGrp="1"/>
          </p:cNvSpPr>
          <p:nvPr>
            <p:ph type="body" idx="1"/>
          </p:nvPr>
        </p:nvSpPr>
        <p:spPr>
          <a:xfrm>
            <a:off x="898949" y="4689515"/>
            <a:ext cx="4944300" cy="44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0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y ze zdjęciem">
  <p:cSld name="tytułowy ze zdjęciem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2902" y="7904329"/>
            <a:ext cx="2793356" cy="9360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914400" y="7680960"/>
            <a:ext cx="11892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  <a:defRPr sz="22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Light"/>
              <a:buNone/>
              <a:defRPr sz="18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Light"/>
              <a:buNone/>
              <a:defRPr sz="1800">
                <a:solidFill>
                  <a:srgbClr val="000000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Light"/>
              <a:buNone/>
              <a:defRPr sz="1800">
                <a:solidFill>
                  <a:srgbClr val="000000"/>
                </a:solidFill>
              </a:defRPr>
            </a:lvl5pPr>
            <a:lvl6pPr marL="2743200" lvl="5" indent="-396620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914400" y="6400800"/>
            <a:ext cx="118920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468"/>
              <a:buFont typeface="Open Sans Light"/>
              <a:buNone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3"/>
          </p:nvPr>
        </p:nvSpPr>
        <p:spPr>
          <a:xfrm>
            <a:off x="1" y="0"/>
            <a:ext cx="16256100" cy="61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ykres + tekst">
  <p:cSld name="1 wykres + teks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>
            <a:spLocks noGrp="1"/>
          </p:cNvSpPr>
          <p:nvPr>
            <p:ph type="chart" idx="2"/>
          </p:nvPr>
        </p:nvSpPr>
        <p:spPr>
          <a:xfrm>
            <a:off x="914400" y="3341629"/>
            <a:ext cx="14692800" cy="5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914400" y="1895457"/>
            <a:ext cx="144291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3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4"/>
          </p:nvPr>
        </p:nvSpPr>
        <p:spPr>
          <a:xfrm>
            <a:off x="827088" y="8645452"/>
            <a:ext cx="8128000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4"/>
              <a:buFont typeface="Open Sans Light"/>
              <a:buNone/>
              <a:defRPr sz="1200"/>
            </a:lvl1pPr>
            <a:lvl2pPr marL="914400" lvl="1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2pPr>
            <a:lvl3pPr marL="1371600" lvl="2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Char char="‒"/>
              <a:defRPr sz="1200"/>
            </a:lvl3pPr>
            <a:lvl4pPr marL="1828800" lvl="3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4pPr>
            <a:lvl5pPr marL="2286000" lvl="4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kres + 2 teksty">
  <p:cSld name="wykres + 2 tekst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>
            <a:spLocks noGrp="1"/>
          </p:cNvSpPr>
          <p:nvPr>
            <p:ph type="chart" idx="2"/>
          </p:nvPr>
        </p:nvSpPr>
        <p:spPr>
          <a:xfrm>
            <a:off x="914400" y="4770870"/>
            <a:ext cx="14685000" cy="3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914400" y="1892705"/>
            <a:ext cx="6882600" cy="26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3"/>
          </p:nvPr>
        </p:nvSpPr>
        <p:spPr>
          <a:xfrm>
            <a:off x="8628436" y="1892808"/>
            <a:ext cx="6882600" cy="2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4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5"/>
          </p:nvPr>
        </p:nvSpPr>
        <p:spPr>
          <a:xfrm>
            <a:off x="827088" y="8645452"/>
            <a:ext cx="8128000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4"/>
              <a:buFont typeface="Open Sans Light"/>
              <a:buNone/>
              <a:defRPr sz="1200"/>
            </a:lvl1pPr>
            <a:lvl2pPr marL="914400" lvl="1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2pPr>
            <a:lvl3pPr marL="1371600" lvl="2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Char char="‒"/>
              <a:defRPr sz="1200"/>
            </a:lvl3pPr>
            <a:lvl4pPr marL="1828800" lvl="3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4pPr>
            <a:lvl5pPr marL="2286000" lvl="4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kres z lewej + tekst">
  <p:cSld name="wykres z lewej + teks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>
            <a:spLocks noGrp="1"/>
          </p:cNvSpPr>
          <p:nvPr>
            <p:ph type="chart" idx="2"/>
          </p:nvPr>
        </p:nvSpPr>
        <p:spPr>
          <a:xfrm>
            <a:off x="914400" y="1892808"/>
            <a:ext cx="6806700" cy="6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96" name="Google Shape;96;p16"/>
          <p:cNvGrpSpPr/>
          <p:nvPr/>
        </p:nvGrpSpPr>
        <p:grpSpPr>
          <a:xfrm>
            <a:off x="8074814" y="2384385"/>
            <a:ext cx="210880" cy="5081286"/>
            <a:chOff x="8074814" y="2384385"/>
            <a:chExt cx="210880" cy="5081286"/>
          </a:xfrm>
        </p:grpSpPr>
        <p:cxnSp>
          <p:nvCxnSpPr>
            <p:cNvPr id="97" name="Google Shape;97;p16"/>
            <p:cNvCxnSpPr/>
            <p:nvPr/>
          </p:nvCxnSpPr>
          <p:spPr>
            <a:xfrm flipH="1">
              <a:off x="8074814" y="5098051"/>
              <a:ext cx="10634" cy="236762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16"/>
            <p:cNvCxnSpPr/>
            <p:nvPr/>
          </p:nvCxnSpPr>
          <p:spPr>
            <a:xfrm rot="2657520">
              <a:off x="8050084" y="4807205"/>
              <a:ext cx="274637" cy="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16"/>
            <p:cNvCxnSpPr/>
            <p:nvPr/>
          </p:nvCxnSpPr>
          <p:spPr>
            <a:xfrm rot="10800000">
              <a:off x="8180254" y="4864345"/>
              <a:ext cx="0" cy="27463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100;p16"/>
            <p:cNvCxnSpPr/>
            <p:nvPr/>
          </p:nvCxnSpPr>
          <p:spPr>
            <a:xfrm flipH="1">
              <a:off x="8084362" y="2384385"/>
              <a:ext cx="4749" cy="232692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8784811" y="1892808"/>
            <a:ext cx="6729900" cy="6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3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4"/>
          </p:nvPr>
        </p:nvSpPr>
        <p:spPr>
          <a:xfrm>
            <a:off x="827088" y="8645452"/>
            <a:ext cx="8128000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4"/>
              <a:buFont typeface="Open Sans Light"/>
              <a:buNone/>
              <a:defRPr sz="1200"/>
            </a:lvl1pPr>
            <a:lvl2pPr marL="914400" lvl="1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2pPr>
            <a:lvl3pPr marL="1371600" lvl="2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Char char="‒"/>
              <a:defRPr sz="1200"/>
            </a:lvl3pPr>
            <a:lvl4pPr marL="1828800" lvl="3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4pPr>
            <a:lvl5pPr marL="2286000" lvl="4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kres z prawej + tekst">
  <p:cSld name="wykres z prawej + teks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>
            <a:spLocks noGrp="1"/>
          </p:cNvSpPr>
          <p:nvPr>
            <p:ph type="chart" idx="2"/>
          </p:nvPr>
        </p:nvSpPr>
        <p:spPr>
          <a:xfrm>
            <a:off x="8730424" y="1892808"/>
            <a:ext cx="6806700" cy="6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914400" y="1892808"/>
            <a:ext cx="6630900" cy="6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grpSp>
        <p:nvGrpSpPr>
          <p:cNvPr id="110" name="Google Shape;110;p17"/>
          <p:cNvGrpSpPr/>
          <p:nvPr/>
        </p:nvGrpSpPr>
        <p:grpSpPr>
          <a:xfrm flipH="1">
            <a:off x="7866128" y="2368104"/>
            <a:ext cx="210880" cy="5081286"/>
            <a:chOff x="8074814" y="2384385"/>
            <a:chExt cx="210880" cy="5081286"/>
          </a:xfrm>
        </p:grpSpPr>
        <p:cxnSp>
          <p:nvCxnSpPr>
            <p:cNvPr id="111" name="Google Shape;111;p17"/>
            <p:cNvCxnSpPr/>
            <p:nvPr/>
          </p:nvCxnSpPr>
          <p:spPr>
            <a:xfrm flipH="1">
              <a:off x="8074814" y="5098051"/>
              <a:ext cx="10634" cy="236762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7"/>
            <p:cNvCxnSpPr/>
            <p:nvPr/>
          </p:nvCxnSpPr>
          <p:spPr>
            <a:xfrm rot="2657520">
              <a:off x="8050084" y="4807205"/>
              <a:ext cx="274637" cy="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17"/>
            <p:cNvCxnSpPr/>
            <p:nvPr/>
          </p:nvCxnSpPr>
          <p:spPr>
            <a:xfrm rot="10800000">
              <a:off x="8180254" y="4864345"/>
              <a:ext cx="0" cy="27463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17"/>
            <p:cNvCxnSpPr/>
            <p:nvPr/>
          </p:nvCxnSpPr>
          <p:spPr>
            <a:xfrm flipH="1">
              <a:off x="8084362" y="2384385"/>
              <a:ext cx="4749" cy="232692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wykresy z lewej + 2 teksty">
  <p:cSld name="2 wykresy z lewej + 2 tekst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>
            <a:spLocks noGrp="1"/>
          </p:cNvSpPr>
          <p:nvPr>
            <p:ph type="chart" idx="2"/>
          </p:nvPr>
        </p:nvSpPr>
        <p:spPr>
          <a:xfrm>
            <a:off x="914400" y="1892808"/>
            <a:ext cx="6806700" cy="2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548291" y="1892808"/>
            <a:ext cx="6965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>
            <a:spLocks noGrp="1"/>
          </p:cNvSpPr>
          <p:nvPr>
            <p:ph type="chart" idx="3"/>
          </p:nvPr>
        </p:nvSpPr>
        <p:spPr>
          <a:xfrm>
            <a:off x="914400" y="5166760"/>
            <a:ext cx="6806700" cy="2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4"/>
          </p:nvPr>
        </p:nvSpPr>
        <p:spPr>
          <a:xfrm>
            <a:off x="8532009" y="5151535"/>
            <a:ext cx="6965248" cy="295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grpSp>
        <p:nvGrpSpPr>
          <p:cNvPr id="123" name="Google Shape;123;p18"/>
          <p:cNvGrpSpPr/>
          <p:nvPr/>
        </p:nvGrpSpPr>
        <p:grpSpPr>
          <a:xfrm>
            <a:off x="8063497" y="2378817"/>
            <a:ext cx="210880" cy="5081286"/>
            <a:chOff x="8074814" y="2384385"/>
            <a:chExt cx="210880" cy="5081286"/>
          </a:xfrm>
        </p:grpSpPr>
        <p:cxnSp>
          <p:nvCxnSpPr>
            <p:cNvPr id="124" name="Google Shape;124;p18"/>
            <p:cNvCxnSpPr/>
            <p:nvPr/>
          </p:nvCxnSpPr>
          <p:spPr>
            <a:xfrm flipH="1">
              <a:off x="8074814" y="5098051"/>
              <a:ext cx="10634" cy="236762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18"/>
            <p:cNvCxnSpPr/>
            <p:nvPr/>
          </p:nvCxnSpPr>
          <p:spPr>
            <a:xfrm rot="2657520">
              <a:off x="8050084" y="4807205"/>
              <a:ext cx="274637" cy="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126;p18"/>
            <p:cNvCxnSpPr/>
            <p:nvPr/>
          </p:nvCxnSpPr>
          <p:spPr>
            <a:xfrm rot="10800000">
              <a:off x="8180254" y="4864345"/>
              <a:ext cx="0" cy="27463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127;p18"/>
            <p:cNvCxnSpPr/>
            <p:nvPr/>
          </p:nvCxnSpPr>
          <p:spPr>
            <a:xfrm flipH="1">
              <a:off x="8084362" y="2384385"/>
              <a:ext cx="4749" cy="232692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5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wykresy z prawej + 2 teksty">
  <p:cSld name="2 wykresy z prawej + 2 tekst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>
            <a:spLocks noGrp="1"/>
          </p:cNvSpPr>
          <p:nvPr>
            <p:ph type="chart" idx="2"/>
          </p:nvPr>
        </p:nvSpPr>
        <p:spPr>
          <a:xfrm>
            <a:off x="8687148" y="1892808"/>
            <a:ext cx="6806700" cy="2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914400" y="1892808"/>
            <a:ext cx="65910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>
            <a:spLocks noGrp="1"/>
          </p:cNvSpPr>
          <p:nvPr>
            <p:ph type="chart" idx="3"/>
          </p:nvPr>
        </p:nvSpPr>
        <p:spPr>
          <a:xfrm>
            <a:off x="8687033" y="5187605"/>
            <a:ext cx="6806848" cy="294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4"/>
          </p:nvPr>
        </p:nvSpPr>
        <p:spPr>
          <a:xfrm>
            <a:off x="914400" y="5164697"/>
            <a:ext cx="65910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19"/>
          <p:cNvGrpSpPr/>
          <p:nvPr/>
        </p:nvGrpSpPr>
        <p:grpSpPr>
          <a:xfrm flipH="1">
            <a:off x="7871852" y="2364584"/>
            <a:ext cx="210880" cy="5081286"/>
            <a:chOff x="8074814" y="2384385"/>
            <a:chExt cx="210880" cy="5081286"/>
          </a:xfrm>
        </p:grpSpPr>
        <p:cxnSp>
          <p:nvCxnSpPr>
            <p:cNvPr id="140" name="Google Shape;140;p19"/>
            <p:cNvCxnSpPr/>
            <p:nvPr/>
          </p:nvCxnSpPr>
          <p:spPr>
            <a:xfrm flipH="1">
              <a:off x="8074814" y="5098051"/>
              <a:ext cx="10634" cy="236762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19"/>
            <p:cNvCxnSpPr/>
            <p:nvPr/>
          </p:nvCxnSpPr>
          <p:spPr>
            <a:xfrm rot="2657520">
              <a:off x="8050084" y="4807205"/>
              <a:ext cx="274637" cy="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19"/>
            <p:cNvCxnSpPr/>
            <p:nvPr/>
          </p:nvCxnSpPr>
          <p:spPr>
            <a:xfrm rot="10800000">
              <a:off x="8180254" y="4864345"/>
              <a:ext cx="0" cy="27463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143;p19"/>
            <p:cNvCxnSpPr/>
            <p:nvPr/>
          </p:nvCxnSpPr>
          <p:spPr>
            <a:xfrm flipH="1">
              <a:off x="8084362" y="2384385"/>
              <a:ext cx="4749" cy="232692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wykresy na górze + 2 teksty">
  <p:cSld name="2 wykresy na górze + 2 tekst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>
            <a:spLocks noGrp="1"/>
          </p:cNvSpPr>
          <p:nvPr>
            <p:ph type="chart" idx="2"/>
          </p:nvPr>
        </p:nvSpPr>
        <p:spPr>
          <a:xfrm>
            <a:off x="8386618" y="1892808"/>
            <a:ext cx="7113300" cy="2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8386618" y="5641848"/>
            <a:ext cx="7113300" cy="24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>
            <a:spLocks noGrp="1"/>
          </p:cNvSpPr>
          <p:nvPr>
            <p:ph type="chart" idx="3"/>
          </p:nvPr>
        </p:nvSpPr>
        <p:spPr>
          <a:xfrm>
            <a:off x="914400" y="1892808"/>
            <a:ext cx="7113300" cy="2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4"/>
          </p:nvPr>
        </p:nvSpPr>
        <p:spPr>
          <a:xfrm>
            <a:off x="914400" y="5641848"/>
            <a:ext cx="7113300" cy="24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 rot="-5400000" flipH="1">
            <a:off x="8024121" y="2828388"/>
            <a:ext cx="210880" cy="5081286"/>
            <a:chOff x="8074814" y="2384385"/>
            <a:chExt cx="210880" cy="5081286"/>
          </a:xfrm>
        </p:grpSpPr>
        <p:cxnSp>
          <p:nvCxnSpPr>
            <p:cNvPr id="152" name="Google Shape;152;p20"/>
            <p:cNvCxnSpPr/>
            <p:nvPr/>
          </p:nvCxnSpPr>
          <p:spPr>
            <a:xfrm flipH="1">
              <a:off x="8074814" y="5098051"/>
              <a:ext cx="10634" cy="236762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153;p20"/>
            <p:cNvCxnSpPr/>
            <p:nvPr/>
          </p:nvCxnSpPr>
          <p:spPr>
            <a:xfrm rot="2657520">
              <a:off x="8050084" y="4807205"/>
              <a:ext cx="274637" cy="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" name="Google Shape;154;p20"/>
            <p:cNvCxnSpPr/>
            <p:nvPr/>
          </p:nvCxnSpPr>
          <p:spPr>
            <a:xfrm rot="10800000">
              <a:off x="8180254" y="4864345"/>
              <a:ext cx="0" cy="27463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" name="Google Shape;155;p20"/>
            <p:cNvCxnSpPr/>
            <p:nvPr/>
          </p:nvCxnSpPr>
          <p:spPr>
            <a:xfrm flipH="1">
              <a:off x="8084362" y="2384385"/>
              <a:ext cx="4749" cy="232692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5"/>
          </p:nvPr>
        </p:nvSpPr>
        <p:spPr>
          <a:xfrm>
            <a:off x="827088" y="8645452"/>
            <a:ext cx="8128000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4"/>
              <a:buFont typeface="Open Sans Light"/>
              <a:buNone/>
              <a:defRPr sz="1200"/>
            </a:lvl1pPr>
            <a:lvl2pPr marL="914400" lvl="1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2pPr>
            <a:lvl3pPr marL="1371600" lvl="2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Char char="‒"/>
              <a:defRPr sz="1200"/>
            </a:lvl3pPr>
            <a:lvl4pPr marL="1828800" lvl="3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4pPr>
            <a:lvl5pPr marL="2286000" lvl="4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wykresy na dole + 2 teksty1">
  <p:cSld name="2 wykresy na dole + 2 tekst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>
            <a:spLocks noGrp="1"/>
          </p:cNvSpPr>
          <p:nvPr>
            <p:ph type="chart" idx="2"/>
          </p:nvPr>
        </p:nvSpPr>
        <p:spPr>
          <a:xfrm>
            <a:off x="8469632" y="5681103"/>
            <a:ext cx="7030253" cy="294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8469633" y="1885687"/>
            <a:ext cx="7030255" cy="295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>
            <a:spLocks noGrp="1"/>
          </p:cNvSpPr>
          <p:nvPr>
            <p:ph type="chart" idx="3"/>
          </p:nvPr>
        </p:nvSpPr>
        <p:spPr>
          <a:xfrm>
            <a:off x="821972" y="5681104"/>
            <a:ext cx="7030254" cy="294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4"/>
          </p:nvPr>
        </p:nvSpPr>
        <p:spPr>
          <a:xfrm>
            <a:off x="821971" y="1898287"/>
            <a:ext cx="68958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5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6"/>
          </p:nvPr>
        </p:nvSpPr>
        <p:spPr>
          <a:xfrm>
            <a:off x="827088" y="8645452"/>
            <a:ext cx="8128000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4"/>
              <a:buFont typeface="Open Sans Light"/>
              <a:buNone/>
              <a:defRPr sz="1200"/>
            </a:lvl1pPr>
            <a:lvl2pPr marL="914400" lvl="1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2pPr>
            <a:lvl3pPr marL="1371600" lvl="2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Char char="‒"/>
              <a:defRPr sz="1200"/>
            </a:lvl3pPr>
            <a:lvl4pPr marL="1828800" lvl="3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4pPr>
            <a:lvl5pPr marL="2286000" lvl="4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wykresy z lewej + tekst">
  <p:cSld name="2 wykresy z lewej + teks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>
            <a:spLocks noGrp="1"/>
          </p:cNvSpPr>
          <p:nvPr>
            <p:ph type="chart" idx="2"/>
          </p:nvPr>
        </p:nvSpPr>
        <p:spPr>
          <a:xfrm>
            <a:off x="914400" y="1892808"/>
            <a:ext cx="4572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11295239" y="1894308"/>
            <a:ext cx="4572000" cy="6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>
            <a:spLocks noGrp="1"/>
          </p:cNvSpPr>
          <p:nvPr>
            <p:ph type="chart" idx="3"/>
          </p:nvPr>
        </p:nvSpPr>
        <p:spPr>
          <a:xfrm>
            <a:off x="5574252" y="1892808"/>
            <a:ext cx="4572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4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5"/>
          </p:nvPr>
        </p:nvSpPr>
        <p:spPr>
          <a:xfrm>
            <a:off x="827088" y="8645452"/>
            <a:ext cx="8128000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4"/>
              <a:buFont typeface="Open Sans Light"/>
              <a:buNone/>
              <a:defRPr sz="1200"/>
            </a:lvl1pPr>
            <a:lvl2pPr marL="914400" lvl="1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2pPr>
            <a:lvl3pPr marL="1371600" lvl="2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Char char="‒"/>
              <a:defRPr sz="1200"/>
            </a:lvl3pPr>
            <a:lvl4pPr marL="1828800" lvl="3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4pPr>
            <a:lvl5pPr marL="2286000" lvl="4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wykresy + tekst">
  <p:cSld name="3 wykresy + teks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>
            <a:spLocks noGrp="1"/>
          </p:cNvSpPr>
          <p:nvPr>
            <p:ph type="chart" idx="2"/>
          </p:nvPr>
        </p:nvSpPr>
        <p:spPr>
          <a:xfrm>
            <a:off x="8311010" y="5160112"/>
            <a:ext cx="7186248" cy="294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0" name="Google Shape;180;p23"/>
          <p:cNvSpPr>
            <a:spLocks noGrp="1"/>
          </p:cNvSpPr>
          <p:nvPr>
            <p:ph type="chart" idx="3"/>
          </p:nvPr>
        </p:nvSpPr>
        <p:spPr>
          <a:xfrm>
            <a:off x="914400" y="5160112"/>
            <a:ext cx="7002600" cy="2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914400" y="1892808"/>
            <a:ext cx="70026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3"/>
          <p:cNvSpPr>
            <a:spLocks noGrp="1"/>
          </p:cNvSpPr>
          <p:nvPr>
            <p:ph type="chart" idx="4"/>
          </p:nvPr>
        </p:nvSpPr>
        <p:spPr>
          <a:xfrm>
            <a:off x="8311010" y="1892808"/>
            <a:ext cx="7186200" cy="2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y bez zdjęcia">
  <p:cSld name="tytułowy bez zdjęc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2902" y="7904329"/>
            <a:ext cx="2793356" cy="9360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914400" y="7680960"/>
            <a:ext cx="11892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  <a:defRPr sz="22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Light"/>
              <a:buNone/>
              <a:defRPr sz="1800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Light"/>
              <a:buNone/>
              <a:defRPr sz="18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Light"/>
              <a:buNone/>
              <a:defRPr sz="1800">
                <a:solidFill>
                  <a:srgbClr val="000000"/>
                </a:solidFill>
              </a:defRPr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914400" y="1280160"/>
            <a:ext cx="11892000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6468"/>
              <a:buFont typeface="Open Sans Light"/>
              <a:buNone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wykresy + 3 teksty">
  <p:cSld name="3 wykresy + 3 tekst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>
            <a:spLocks noGrp="1"/>
          </p:cNvSpPr>
          <p:nvPr>
            <p:ph type="chart" idx="2"/>
          </p:nvPr>
        </p:nvSpPr>
        <p:spPr>
          <a:xfrm>
            <a:off x="914400" y="1892808"/>
            <a:ext cx="4637400" cy="2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5875480" y="5460854"/>
            <a:ext cx="46374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3"/>
          </p:nvPr>
        </p:nvSpPr>
        <p:spPr>
          <a:xfrm>
            <a:off x="816424" y="5540491"/>
            <a:ext cx="4671952" cy="255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>
            <a:spLocks noGrp="1"/>
          </p:cNvSpPr>
          <p:nvPr>
            <p:ph type="chart" idx="4"/>
          </p:nvPr>
        </p:nvSpPr>
        <p:spPr>
          <a:xfrm>
            <a:off x="5794567" y="1892808"/>
            <a:ext cx="4637400" cy="2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1" name="Google Shape;191;p24"/>
          <p:cNvSpPr>
            <a:spLocks noGrp="1"/>
          </p:cNvSpPr>
          <p:nvPr>
            <p:ph type="chart" idx="5"/>
          </p:nvPr>
        </p:nvSpPr>
        <p:spPr>
          <a:xfrm>
            <a:off x="10862938" y="1930096"/>
            <a:ext cx="4637400" cy="2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6"/>
          </p:nvPr>
        </p:nvSpPr>
        <p:spPr>
          <a:xfrm>
            <a:off x="10899934" y="5558899"/>
            <a:ext cx="4637337" cy="254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7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96" name="Google Shape;196;p24"/>
          <p:cNvGrpSpPr/>
          <p:nvPr/>
        </p:nvGrpSpPr>
        <p:grpSpPr>
          <a:xfrm rot="-5400000" flipH="1">
            <a:off x="8007839" y="2711226"/>
            <a:ext cx="210880" cy="5081286"/>
            <a:chOff x="8074814" y="2384385"/>
            <a:chExt cx="210880" cy="5081286"/>
          </a:xfrm>
        </p:grpSpPr>
        <p:cxnSp>
          <p:nvCxnSpPr>
            <p:cNvPr id="197" name="Google Shape;197;p24"/>
            <p:cNvCxnSpPr/>
            <p:nvPr/>
          </p:nvCxnSpPr>
          <p:spPr>
            <a:xfrm flipH="1">
              <a:off x="8074814" y="5098051"/>
              <a:ext cx="10634" cy="236762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198;p24"/>
            <p:cNvCxnSpPr/>
            <p:nvPr/>
          </p:nvCxnSpPr>
          <p:spPr>
            <a:xfrm rot="2657520">
              <a:off x="8050084" y="4807205"/>
              <a:ext cx="274637" cy="0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" name="Google Shape;199;p24"/>
            <p:cNvCxnSpPr/>
            <p:nvPr/>
          </p:nvCxnSpPr>
          <p:spPr>
            <a:xfrm rot="10800000">
              <a:off x="8180254" y="4864345"/>
              <a:ext cx="0" cy="27463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" name="Google Shape;200;p24"/>
            <p:cNvCxnSpPr/>
            <p:nvPr/>
          </p:nvCxnSpPr>
          <p:spPr>
            <a:xfrm flipH="1">
              <a:off x="8084362" y="2384385"/>
              <a:ext cx="4749" cy="2326928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1" name="Google Shape;201;p24"/>
          <p:cNvSpPr txBox="1">
            <a:spLocks noGrp="1"/>
          </p:cNvSpPr>
          <p:nvPr>
            <p:ph type="body" idx="8"/>
          </p:nvPr>
        </p:nvSpPr>
        <p:spPr>
          <a:xfrm>
            <a:off x="827088" y="8645452"/>
            <a:ext cx="8128000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4"/>
              <a:buFont typeface="Open Sans Light"/>
              <a:buNone/>
              <a:defRPr sz="1200"/>
            </a:lvl1pPr>
            <a:lvl2pPr marL="914400" lvl="1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2pPr>
            <a:lvl3pPr marL="1371600" lvl="2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Char char="‒"/>
              <a:defRPr sz="1200"/>
            </a:lvl3pPr>
            <a:lvl4pPr marL="1828800" lvl="3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4pPr>
            <a:lvl5pPr marL="2286000" lvl="4" indent="-340614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1764"/>
              <a:buFont typeface="Open Sans Light"/>
              <a:buChar char="•"/>
              <a:defRPr sz="1200"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a bez tekstu">
  <p:cSld name="tabela bez tekstu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>
            <a:spLocks noGrp="1"/>
          </p:cNvSpPr>
          <p:nvPr>
            <p:ph type="tbl" idx="2"/>
          </p:nvPr>
        </p:nvSpPr>
        <p:spPr>
          <a:xfrm>
            <a:off x="756001" y="2139950"/>
            <a:ext cx="14781272" cy="633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a z tekstem">
  <p:cSld name="tabela z tekstem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>
            <a:spLocks noGrp="1"/>
          </p:cNvSpPr>
          <p:nvPr>
            <p:ph type="tbl" idx="2"/>
          </p:nvPr>
        </p:nvSpPr>
        <p:spPr>
          <a:xfrm>
            <a:off x="914400" y="3397322"/>
            <a:ext cx="14246400" cy="52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>
            <a:off x="914400" y="1888652"/>
            <a:ext cx="144291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3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108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obrazki z lewej + tekst">
  <p:cSld name="2 obrazki z lewej + teks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11020997" y="1931910"/>
            <a:ext cx="4325100" cy="6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7"/>
          <p:cNvSpPr>
            <a:spLocks noGrp="1"/>
          </p:cNvSpPr>
          <p:nvPr>
            <p:ph type="pic" idx="2"/>
          </p:nvPr>
        </p:nvSpPr>
        <p:spPr>
          <a:xfrm>
            <a:off x="914400" y="1892808"/>
            <a:ext cx="4320600" cy="6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9" name="Google Shape;219;p27"/>
          <p:cNvSpPr>
            <a:spLocks noGrp="1"/>
          </p:cNvSpPr>
          <p:nvPr>
            <p:ph type="pic" idx="3"/>
          </p:nvPr>
        </p:nvSpPr>
        <p:spPr>
          <a:xfrm>
            <a:off x="5967693" y="1892808"/>
            <a:ext cx="4320600" cy="6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body" idx="4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zekładka bez zdjęcia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13450" y="429315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36000" rIns="50775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 Light"/>
              <a:buNone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marańczowa przekładka">
  <p:cSld name="1_Pomarańczowa przekładk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-12650" y="-17400"/>
            <a:ext cx="16281300" cy="917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775" tIns="50775" rIns="507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endParaRPr sz="1400" b="1" i="0" u="none" strike="noStrike" cap="none">
              <a:solidFill>
                <a:srgbClr val="FF5A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27603" y="8686808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914400" y="429768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36000" rIns="50775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Light"/>
              <a:buNone/>
              <a:defRPr sz="4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008">
          <p15:clr>
            <a:srgbClr val="FA7B17"/>
          </p15:clr>
        </p15:guide>
        <p15:guide id="2" orient="horz" pos="5472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 slajd z tytułem">
  <p:cSld name="pusty slajd z tytułe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is treści">
  <p:cSld name="Spis treści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>
            <a:spLocks noGrp="1"/>
          </p:cNvSpPr>
          <p:nvPr>
            <p:ph type="tbl" idx="2"/>
          </p:nvPr>
        </p:nvSpPr>
        <p:spPr>
          <a:xfrm>
            <a:off x="821972" y="1645508"/>
            <a:ext cx="14659800" cy="54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36575" rIns="365750" bIns="3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loki tekstu">
  <p:cSld name="2 bloki tekstu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914400" y="1893125"/>
            <a:ext cx="6939000" cy="6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8579998" y="1892808"/>
            <a:ext cx="6939000" cy="62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3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91962" y="8686805"/>
            <a:ext cx="860102" cy="28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loki tekstu">
  <p:cSld name="3 bloki tekstu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914400" y="1876066"/>
            <a:ext cx="4363200" cy="6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5946441" y="1892808"/>
            <a:ext cx="4363200" cy="6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3"/>
          </p:nvPr>
        </p:nvSpPr>
        <p:spPr>
          <a:xfrm>
            <a:off x="10978503" y="1892808"/>
            <a:ext cx="4363200" cy="6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4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ki tekstu">
  <p:cSld name="4 bloki tekstu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6453" y="8775733"/>
            <a:ext cx="860094" cy="2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821972" y="1892808"/>
            <a:ext cx="3276000" cy="6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4606076" y="1892808"/>
            <a:ext cx="3276000" cy="6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3"/>
          </p:nvPr>
        </p:nvSpPr>
        <p:spPr>
          <a:xfrm>
            <a:off x="8415491" y="1892808"/>
            <a:ext cx="3276000" cy="6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4"/>
          </p:nvPr>
        </p:nvSpPr>
        <p:spPr>
          <a:xfrm>
            <a:off x="12224001" y="1892808"/>
            <a:ext cx="3276000" cy="6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Light"/>
              <a:buNone/>
              <a:defRPr sz="16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893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 sz="1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5"/>
          </p:nvPr>
        </p:nvSpPr>
        <p:spPr>
          <a:xfrm>
            <a:off x="10931856" y="139700"/>
            <a:ext cx="457340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8"/>
              <a:buFont typeface="Open Sans Light"/>
              <a:buNone/>
              <a:defRPr sz="14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96621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2pPr>
            <a:lvl3pPr marL="1371600" lvl="2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‒"/>
              <a:defRPr/>
            </a:lvl3pPr>
            <a:lvl4pPr marL="1828800" lvl="3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4pPr>
            <a:lvl5pPr marL="2286000" lvl="4" indent="-396620" algn="l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SzPts val="2646"/>
              <a:buChar char="•"/>
              <a:defRPr/>
            </a:lvl5pPr>
            <a:lvl6pPr marL="2743200" lvl="5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6pPr>
            <a:lvl7pPr marL="3200400" lvl="6" indent="-396620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7pPr>
            <a:lvl8pPr marL="3657600" lvl="7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8pPr>
            <a:lvl9pPr marL="4114800" lvl="8" indent="-396621" algn="l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SzPts val="2646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4429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8380" y="2052195"/>
            <a:ext cx="14630400" cy="60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None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7795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7795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77952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7795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352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461962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61962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61962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61962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675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817562" y="719137"/>
            <a:ext cx="146859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Open Sans Light"/>
              <a:buNone/>
              <a:defRPr sz="43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31" name="Google Shape;231;p29"/>
          <p:cNvSpPr txBox="1"/>
          <p:nvPr/>
        </p:nvSpPr>
        <p:spPr>
          <a:xfrm>
            <a:off x="821975" y="1450350"/>
            <a:ext cx="118920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175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solidFill>
                  <a:srgbClr val="FF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</a:t>
            </a:r>
            <a:r>
              <a:rPr lang="pl-PL" sz="4400" dirty="0">
                <a:latin typeface="Open Sans Light"/>
                <a:ea typeface="Open Sans Light"/>
                <a:cs typeface="Open Sans Light"/>
                <a:sym typeface="Open Sans Light"/>
              </a:rPr>
              <a:t>onteneryzacja oczami .NET developera</a:t>
            </a:r>
            <a:endParaRPr lang="pl-PL" sz="4400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821975" y="2275325"/>
            <a:ext cx="5524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Mateusz Bryll, </a:t>
            </a:r>
            <a:r>
              <a:rPr lang="pl-PL" sz="2100" dirty="0">
                <a:latin typeface="Open Sans Light"/>
                <a:ea typeface="Open Sans Light"/>
                <a:cs typeface="Open Sans Light"/>
                <a:sym typeface="Open Sans Light"/>
              </a:rPr>
              <a:t>Engineering Manager</a:t>
            </a: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821975" y="709850"/>
            <a:ext cx="118920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175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</a:t>
            </a:r>
            <a:r>
              <a:rPr lang="pl-PL" sz="44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ak na co dzień pracujemy?</a:t>
            </a:r>
            <a:endParaRPr sz="4400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ykl devops">
            <a:extLst>
              <a:ext uri="{FF2B5EF4-FFF2-40B4-BE49-F238E27FC236}">
                <a16:creationId xmlns:a16="http://schemas.microsoft.com/office/drawing/2014/main" id="{4AFDB6E4-506F-7806-1B79-B4772664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04" y="2259535"/>
            <a:ext cx="8986581" cy="46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2934EEC-55AD-85E8-231B-7709BA977150}"/>
              </a:ext>
            </a:extLst>
          </p:cNvPr>
          <p:cNvSpPr txBox="1"/>
          <p:nvPr/>
        </p:nvSpPr>
        <p:spPr>
          <a:xfrm>
            <a:off x="821975" y="8255666"/>
            <a:ext cx="4879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Żródła</a:t>
            </a:r>
            <a:r>
              <a:rPr lang="pl-PL" dirty="0"/>
              <a:t>:</a:t>
            </a:r>
          </a:p>
          <a:p>
            <a:r>
              <a:rPr lang="pl-PL" dirty="0"/>
              <a:t>https://geek.justjoin.it/trzy-drogi-devops-i-co-z-nich-wynika/</a:t>
            </a:r>
          </a:p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course-net.com</a:t>
            </a:r>
            <a:r>
              <a:rPr lang="pl-PL" dirty="0"/>
              <a:t>/blog/</a:t>
            </a:r>
            <a:r>
              <a:rPr lang="pl-PL" dirty="0" err="1"/>
              <a:t>sldc-adalah</a:t>
            </a:r>
            <a:r>
              <a:rPr lang="pl-PL" dirty="0"/>
              <a:t>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8BDA8B-1F76-7839-159B-C5BBFAFA4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75" y="1847567"/>
            <a:ext cx="5448863" cy="54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29BBCD50-9445-68B7-5051-F179C8F56954}"/>
              </a:ext>
            </a:extLst>
          </p:cNvPr>
          <p:cNvSpPr txBox="1">
            <a:spLocks/>
          </p:cNvSpPr>
          <p:nvPr/>
        </p:nvSpPr>
        <p:spPr>
          <a:xfrm>
            <a:off x="10931856" y="139700"/>
            <a:ext cx="4573407" cy="317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dirty="0"/>
              <a:t>Praktyka</a:t>
            </a:r>
          </a:p>
        </p:txBody>
      </p:sp>
    </p:spTree>
    <p:extLst>
      <p:ext uri="{BB962C8B-B14F-4D97-AF65-F5344CB8AC3E}">
        <p14:creationId xmlns:p14="http://schemas.microsoft.com/office/powerpoint/2010/main" val="370741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CAA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title"/>
          </p:nvPr>
        </p:nvSpPr>
        <p:spPr>
          <a:xfrm>
            <a:off x="914400" y="4212000"/>
            <a:ext cx="14788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36000" rIns="50775" bIns="36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 Light"/>
              <a:buNone/>
            </a:pPr>
            <a:r>
              <a:rPr lang="pl-PL" dirty="0">
                <a:solidFill>
                  <a:schemeClr val="dk1"/>
                </a:solidFill>
              </a:rPr>
              <a:t>Analiza</a:t>
            </a:r>
            <a:br>
              <a:rPr lang="en-US" dirty="0">
                <a:solidFill>
                  <a:schemeClr val="dk1"/>
                </a:solidFill>
              </a:rPr>
            </a:b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442" name="Google Shape;4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375" y="7360927"/>
            <a:ext cx="3264276" cy="183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04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C69A3F9-CBF5-4DE4-6A51-564549F4E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816351"/>
            <a:ext cx="6939000" cy="5283173"/>
          </a:xfrm>
        </p:spPr>
        <p:txBody>
          <a:bodyPr/>
          <a:lstStyle/>
          <a:p>
            <a:r>
              <a:rPr lang="pl-PL" sz="2400" b="1" dirty="0"/>
              <a:t>Wymagania funkcjonalne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Użytkownik powinien mieć możliwość zalogowania się do systemu przy użyciu swojej nazwy użytkownika i hasła.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System wyśle ​​wiadomość e-mail z potwierdzeniem do użytkownika po pomyślnym złożeniu konta.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Użytkownik może wziąć udział w dowolnej ankiecie.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Użytkownik musi odpowiedzieć na wszystkie pytania w ankiecie.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Administrator może utworzyć ankietę.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251A18-87D0-44D7-73A8-3B5BAF68FB0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579998" y="2816350"/>
            <a:ext cx="6939000" cy="5288257"/>
          </a:xfrm>
        </p:spPr>
        <p:txBody>
          <a:bodyPr/>
          <a:lstStyle/>
          <a:p>
            <a:r>
              <a:rPr lang="pl-PL" sz="2400" b="1" dirty="0"/>
              <a:t>Wymagania niefunkcjonalne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Aplikacja ma być dostępna w systemie 24/7/365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Aplikacja powinna obsłużyć 150 RPS.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Maksymalny czas odpowiedzi powinien wynosić 150ms.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Wymagany jest monitoring.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Aplikacja .NET – usługa REST API.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4E9869-AD91-A765-0997-6825024E4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20B1C0-779C-05B0-86C4-78A265B1AC2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/>
              <a:t>Analiza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0A22B261-E5CC-1EFC-7CE6-6719989F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P</a:t>
            </a:r>
            <a:r>
              <a:rPr lang="pl-PL" dirty="0"/>
              <a:t>lanowanie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F2F32A8-C4BA-DFD3-7D95-AFF6CAA36099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oogle Shape;240;p30">
            <a:extLst>
              <a:ext uri="{FF2B5EF4-FFF2-40B4-BE49-F238E27FC236}">
                <a16:creationId xmlns:a16="http://schemas.microsoft.com/office/drawing/2014/main" id="{71D2EB67-7A63-49D7-F08C-6381E3766D5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88D2E11D-1DB1-29A0-B6D6-E708D7856BB7}"/>
              </a:ext>
            </a:extLst>
          </p:cNvPr>
          <p:cNvSpPr/>
          <p:nvPr/>
        </p:nvSpPr>
        <p:spPr>
          <a:xfrm>
            <a:off x="5780760" y="1694645"/>
            <a:ext cx="4145280" cy="67056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Feature</a:t>
            </a:r>
            <a:r>
              <a:rPr lang="pl-PL" sz="2800" dirty="0">
                <a:solidFill>
                  <a:schemeClr val="tx1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3974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F0CEB3A-3AFA-B1E8-E421-572EDAE6F2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3EA215-185D-6BEB-F19E-5E7925398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Analiza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33E8076-8F73-45F4-4B81-9B877E35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W</a:t>
            </a:r>
            <a:r>
              <a:rPr lang="pl-PL" dirty="0"/>
              <a:t>spólne planowanie</a:t>
            </a:r>
          </a:p>
        </p:txBody>
      </p:sp>
      <p:pic>
        <p:nvPicPr>
          <p:cNvPr id="5" name="Google Shape;240;p30">
            <a:extLst>
              <a:ext uri="{FF2B5EF4-FFF2-40B4-BE49-F238E27FC236}">
                <a16:creationId xmlns:a16="http://schemas.microsoft.com/office/drawing/2014/main" id="{153A43F0-1D62-7690-BAA5-5584103E28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C6A3E8-5970-93A7-E7DD-D42756554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04" y="2206940"/>
            <a:ext cx="9395587" cy="487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481D18-23EE-FD70-2C3A-2ECC3BA8E602}"/>
              </a:ext>
            </a:extLst>
          </p:cNvPr>
          <p:cNvSpPr txBox="1"/>
          <p:nvPr/>
        </p:nvSpPr>
        <p:spPr>
          <a:xfrm>
            <a:off x="6761278" y="1463610"/>
            <a:ext cx="273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</a:t>
            </a:r>
            <a:r>
              <a:rPr lang="pl-PL" sz="28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Storming</a:t>
            </a:r>
            <a:endParaRPr lang="pl-PL" sz="2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Obraz 16" descr="Obraz zawierający ubrania, człowiek, garnitur, meble">
            <a:extLst>
              <a:ext uri="{FF2B5EF4-FFF2-40B4-BE49-F238E27FC236}">
                <a16:creationId xmlns:a16="http://schemas.microsoft.com/office/drawing/2014/main" id="{8F3BD283-8B9E-8C87-18ED-4608F2A84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480" y="1463610"/>
            <a:ext cx="3222752" cy="3222752"/>
          </a:xfrm>
          <a:prstGeom prst="rect">
            <a:avLst/>
          </a:prstGeom>
        </p:spPr>
      </p:pic>
      <p:pic>
        <p:nvPicPr>
          <p:cNvPr id="25" name="Obraz 24" descr="Obraz zawierający ubrania, meble, obuwie, tablica suchościeralna biała">
            <a:extLst>
              <a:ext uri="{FF2B5EF4-FFF2-40B4-BE49-F238E27FC236}">
                <a16:creationId xmlns:a16="http://schemas.microsoft.com/office/drawing/2014/main" id="{13D2DE66-EB60-60F1-07AC-B304A24A9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328" y="5665030"/>
            <a:ext cx="3222752" cy="3222752"/>
          </a:xfrm>
          <a:prstGeom prst="rect">
            <a:avLst/>
          </a:prstGeom>
        </p:spPr>
      </p:pic>
      <p:pic>
        <p:nvPicPr>
          <p:cNvPr id="28" name="Obraz 27" descr="Obraz zawierający ubrania, człowiek, kreskówka, obuwie">
            <a:extLst>
              <a:ext uri="{FF2B5EF4-FFF2-40B4-BE49-F238E27FC236}">
                <a16:creationId xmlns:a16="http://schemas.microsoft.com/office/drawing/2014/main" id="{1E381535-2AE7-F1F5-4EE7-9408A5D41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2511" y="793050"/>
            <a:ext cx="3222752" cy="3222752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C299BD4-5CEA-704B-CA03-A209D0F61BF7}"/>
              </a:ext>
            </a:extLst>
          </p:cNvPr>
          <p:cNvSpPr txBox="1"/>
          <p:nvPr/>
        </p:nvSpPr>
        <p:spPr>
          <a:xfrm>
            <a:off x="914400" y="8580005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Żródło</a:t>
            </a:r>
            <a:r>
              <a:rPr lang="pl-PL" dirty="0"/>
              <a:t>: https://ucgosu.pl/2019/04/event-storming/</a:t>
            </a:r>
          </a:p>
        </p:txBody>
      </p:sp>
      <p:pic>
        <p:nvPicPr>
          <p:cNvPr id="4098" name="Picture 2" descr="Introducing… by Alberto Brandolini [Leanpub PDF/iPad/Kindle]">
            <a:extLst>
              <a:ext uri="{FF2B5EF4-FFF2-40B4-BE49-F238E27FC236}">
                <a16:creationId xmlns:a16="http://schemas.microsoft.com/office/drawing/2014/main" id="{C6548235-7364-659C-FD03-296F40B60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92" y="1463610"/>
            <a:ext cx="4787237" cy="61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F0CEB3A-3AFA-B1E8-E421-572EDAE6F2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3EA215-185D-6BEB-F19E-5E7925398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Analiza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33E8076-8F73-45F4-4B81-9B877E35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W</a:t>
            </a:r>
            <a:r>
              <a:rPr lang="pl-PL" dirty="0"/>
              <a:t>spólne planowanie</a:t>
            </a:r>
          </a:p>
        </p:txBody>
      </p:sp>
      <p:pic>
        <p:nvPicPr>
          <p:cNvPr id="5" name="Google Shape;240;p30">
            <a:extLst>
              <a:ext uri="{FF2B5EF4-FFF2-40B4-BE49-F238E27FC236}">
                <a16:creationId xmlns:a16="http://schemas.microsoft.com/office/drawing/2014/main" id="{153A43F0-1D62-7690-BAA5-5584103E28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eściokąt 6">
            <a:extLst>
              <a:ext uri="{FF2B5EF4-FFF2-40B4-BE49-F238E27FC236}">
                <a16:creationId xmlns:a16="http://schemas.microsoft.com/office/drawing/2014/main" id="{E096B96B-6F01-3375-051C-92492D8AB5C1}"/>
              </a:ext>
            </a:extLst>
          </p:cNvPr>
          <p:cNvSpPr/>
          <p:nvPr/>
        </p:nvSpPr>
        <p:spPr>
          <a:xfrm>
            <a:off x="1938528" y="2889504"/>
            <a:ext cx="2950464" cy="2543503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tx1"/>
                </a:solidFill>
              </a:rPr>
              <a:t>Voting</a:t>
            </a:r>
            <a:r>
              <a:rPr lang="pl-PL" sz="2400" dirty="0">
                <a:solidFill>
                  <a:schemeClr val="tx1"/>
                </a:solidFill>
              </a:rPr>
              <a:t> Service</a:t>
            </a:r>
          </a:p>
        </p:txBody>
      </p:sp>
      <p:sp>
        <p:nvSpPr>
          <p:cNvPr id="8" name="Sześciokąt 7">
            <a:extLst>
              <a:ext uri="{FF2B5EF4-FFF2-40B4-BE49-F238E27FC236}">
                <a16:creationId xmlns:a16="http://schemas.microsoft.com/office/drawing/2014/main" id="{974C0662-0F35-E9EA-0CC6-1DF944FF6223}"/>
              </a:ext>
            </a:extLst>
          </p:cNvPr>
          <p:cNvSpPr/>
          <p:nvPr/>
        </p:nvSpPr>
        <p:spPr>
          <a:xfrm>
            <a:off x="4346448" y="1526144"/>
            <a:ext cx="2950464" cy="2543503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tx1"/>
                </a:solidFill>
              </a:rPr>
              <a:t>Survey</a:t>
            </a:r>
            <a:r>
              <a:rPr lang="pl-PL" sz="2400" dirty="0">
                <a:solidFill>
                  <a:schemeClr val="tx1"/>
                </a:solidFill>
              </a:rPr>
              <a:t> Management Service</a:t>
            </a:r>
          </a:p>
        </p:txBody>
      </p:sp>
      <p:sp>
        <p:nvSpPr>
          <p:cNvPr id="9" name="Sześciokąt 8">
            <a:extLst>
              <a:ext uri="{FF2B5EF4-FFF2-40B4-BE49-F238E27FC236}">
                <a16:creationId xmlns:a16="http://schemas.microsoft.com/office/drawing/2014/main" id="{6BA609ED-5C99-725D-9800-C90B57D0EA78}"/>
              </a:ext>
            </a:extLst>
          </p:cNvPr>
          <p:cNvSpPr/>
          <p:nvPr/>
        </p:nvSpPr>
        <p:spPr>
          <a:xfrm>
            <a:off x="4346448" y="4207060"/>
            <a:ext cx="2950464" cy="2543503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Notification Service</a:t>
            </a:r>
          </a:p>
        </p:txBody>
      </p:sp>
      <p:sp>
        <p:nvSpPr>
          <p:cNvPr id="10" name="Sześciokąt 9">
            <a:extLst>
              <a:ext uri="{FF2B5EF4-FFF2-40B4-BE49-F238E27FC236}">
                <a16:creationId xmlns:a16="http://schemas.microsoft.com/office/drawing/2014/main" id="{8923A38C-BB9C-BB69-4A40-C2F4B216A329}"/>
              </a:ext>
            </a:extLst>
          </p:cNvPr>
          <p:cNvSpPr/>
          <p:nvPr/>
        </p:nvSpPr>
        <p:spPr>
          <a:xfrm>
            <a:off x="6777432" y="208588"/>
            <a:ext cx="2950464" cy="2543503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tx1"/>
                </a:solidFill>
              </a:rPr>
              <a:t>Authorization</a:t>
            </a:r>
            <a:r>
              <a:rPr lang="pl-PL" sz="2400" dirty="0">
                <a:solidFill>
                  <a:schemeClr val="tx1"/>
                </a:solidFill>
              </a:rPr>
              <a:t> Service</a:t>
            </a:r>
          </a:p>
        </p:txBody>
      </p:sp>
      <p:sp>
        <p:nvSpPr>
          <p:cNvPr id="11" name="Sześciokąt 10">
            <a:extLst>
              <a:ext uri="{FF2B5EF4-FFF2-40B4-BE49-F238E27FC236}">
                <a16:creationId xmlns:a16="http://schemas.microsoft.com/office/drawing/2014/main" id="{E8F89A53-F2CC-F224-3BB7-571D43ED8CB1}"/>
              </a:ext>
            </a:extLst>
          </p:cNvPr>
          <p:cNvSpPr/>
          <p:nvPr/>
        </p:nvSpPr>
        <p:spPr>
          <a:xfrm>
            <a:off x="9162288" y="1571948"/>
            <a:ext cx="2950464" cy="2543503"/>
          </a:xfrm>
          <a:prstGeom prst="hexagon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2"/>
                </a:solidFill>
              </a:rPr>
              <a:t>Active Directory</a:t>
            </a:r>
          </a:p>
        </p:txBody>
      </p:sp>
      <p:sp>
        <p:nvSpPr>
          <p:cNvPr id="12" name="Sześciokąt 11">
            <a:extLst>
              <a:ext uri="{FF2B5EF4-FFF2-40B4-BE49-F238E27FC236}">
                <a16:creationId xmlns:a16="http://schemas.microsoft.com/office/drawing/2014/main" id="{CD9A6E1D-57A9-4D64-5D58-E83565B61C49}"/>
              </a:ext>
            </a:extLst>
          </p:cNvPr>
          <p:cNvSpPr/>
          <p:nvPr/>
        </p:nvSpPr>
        <p:spPr>
          <a:xfrm>
            <a:off x="6754368" y="5570420"/>
            <a:ext cx="2950464" cy="2543503"/>
          </a:xfrm>
          <a:prstGeom prst="hexagon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2"/>
                </a:solidFill>
              </a:rPr>
              <a:t>SMTP Server</a:t>
            </a:r>
          </a:p>
        </p:txBody>
      </p:sp>
      <p:sp>
        <p:nvSpPr>
          <p:cNvPr id="14" name="Sześciokąt 13">
            <a:extLst>
              <a:ext uri="{FF2B5EF4-FFF2-40B4-BE49-F238E27FC236}">
                <a16:creationId xmlns:a16="http://schemas.microsoft.com/office/drawing/2014/main" id="{B302FAF6-9657-6A75-A3A9-D9F98661DC64}"/>
              </a:ext>
            </a:extLst>
          </p:cNvPr>
          <p:cNvSpPr/>
          <p:nvPr/>
        </p:nvSpPr>
        <p:spPr>
          <a:xfrm>
            <a:off x="1938528" y="5570420"/>
            <a:ext cx="2950464" cy="2543503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tx1"/>
                </a:solidFill>
              </a:rPr>
              <a:t>Slack</a:t>
            </a:r>
            <a:r>
              <a:rPr lang="pl-PL" sz="2400" dirty="0">
                <a:solidFill>
                  <a:schemeClr val="tx1"/>
                </a:solidFill>
              </a:rPr>
              <a:t> Integration Service</a:t>
            </a:r>
          </a:p>
        </p:txBody>
      </p:sp>
      <p:sp>
        <p:nvSpPr>
          <p:cNvPr id="15" name="Sześciokąt 14">
            <a:extLst>
              <a:ext uri="{FF2B5EF4-FFF2-40B4-BE49-F238E27FC236}">
                <a16:creationId xmlns:a16="http://schemas.microsoft.com/office/drawing/2014/main" id="{6CCE385E-99FE-87C9-5EB9-41D2A5558F3C}"/>
              </a:ext>
            </a:extLst>
          </p:cNvPr>
          <p:cNvSpPr/>
          <p:nvPr/>
        </p:nvSpPr>
        <p:spPr>
          <a:xfrm>
            <a:off x="11597712" y="251825"/>
            <a:ext cx="2950464" cy="2543503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tx1"/>
                </a:solidFill>
              </a:rPr>
              <a:t>Teams</a:t>
            </a:r>
            <a:r>
              <a:rPr lang="pl-PL" sz="2400" dirty="0">
                <a:solidFill>
                  <a:schemeClr val="tx1"/>
                </a:solidFill>
              </a:rPr>
              <a:t> Service</a:t>
            </a:r>
          </a:p>
        </p:txBody>
      </p:sp>
      <p:sp>
        <p:nvSpPr>
          <p:cNvPr id="16" name="Sześciokąt 15">
            <a:extLst>
              <a:ext uri="{FF2B5EF4-FFF2-40B4-BE49-F238E27FC236}">
                <a16:creationId xmlns:a16="http://schemas.microsoft.com/office/drawing/2014/main" id="{704F78BE-2FF8-23EA-857A-FC18119CD85F}"/>
              </a:ext>
            </a:extLst>
          </p:cNvPr>
          <p:cNvSpPr/>
          <p:nvPr/>
        </p:nvSpPr>
        <p:spPr>
          <a:xfrm>
            <a:off x="-481584" y="4229962"/>
            <a:ext cx="2950464" cy="2543503"/>
          </a:xfrm>
          <a:prstGeom prst="hexagon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bg2"/>
                </a:solidFill>
              </a:rPr>
              <a:t>Slack</a:t>
            </a:r>
            <a:endParaRPr lang="pl-PL" sz="2400" dirty="0">
              <a:solidFill>
                <a:schemeClr val="bg2"/>
              </a:solidFill>
            </a:endParaRPr>
          </a:p>
        </p:txBody>
      </p:sp>
      <p:sp>
        <p:nvSpPr>
          <p:cNvPr id="19" name="Walec 18">
            <a:extLst>
              <a:ext uri="{FF2B5EF4-FFF2-40B4-BE49-F238E27FC236}">
                <a16:creationId xmlns:a16="http://schemas.microsoft.com/office/drawing/2014/main" id="{7C96CE84-404F-9A64-ED6F-418DEFB1001B}"/>
              </a:ext>
            </a:extLst>
          </p:cNvPr>
          <p:cNvSpPr/>
          <p:nvPr/>
        </p:nvSpPr>
        <p:spPr>
          <a:xfrm>
            <a:off x="10115993" y="6060254"/>
            <a:ext cx="1120118" cy="1216152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solidFill>
                  <a:schemeClr val="bg2"/>
                </a:solidFill>
              </a:rPr>
              <a:t>Votes</a:t>
            </a:r>
            <a:r>
              <a:rPr lang="pl-PL" sz="2000" dirty="0">
                <a:solidFill>
                  <a:schemeClr val="bg2"/>
                </a:solidFill>
              </a:rPr>
              <a:t> DB</a:t>
            </a:r>
          </a:p>
        </p:txBody>
      </p:sp>
      <p:sp>
        <p:nvSpPr>
          <p:cNvPr id="20" name="Walec 19">
            <a:extLst>
              <a:ext uri="{FF2B5EF4-FFF2-40B4-BE49-F238E27FC236}">
                <a16:creationId xmlns:a16="http://schemas.microsoft.com/office/drawing/2014/main" id="{6FD8E89E-FD43-828B-986F-6299C26FA01B}"/>
              </a:ext>
            </a:extLst>
          </p:cNvPr>
          <p:cNvSpPr/>
          <p:nvPr/>
        </p:nvSpPr>
        <p:spPr>
          <a:xfrm>
            <a:off x="10115994" y="4631553"/>
            <a:ext cx="1120118" cy="1216152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solidFill>
                  <a:schemeClr val="bg2"/>
                </a:solidFill>
              </a:rPr>
              <a:t>Survey</a:t>
            </a:r>
            <a:r>
              <a:rPr lang="pl-PL" sz="2000" dirty="0">
                <a:solidFill>
                  <a:schemeClr val="bg2"/>
                </a:solidFill>
              </a:rPr>
              <a:t> DB</a:t>
            </a:r>
          </a:p>
        </p:txBody>
      </p:sp>
      <p:sp>
        <p:nvSpPr>
          <p:cNvPr id="21" name="Walec 20">
            <a:extLst>
              <a:ext uri="{FF2B5EF4-FFF2-40B4-BE49-F238E27FC236}">
                <a16:creationId xmlns:a16="http://schemas.microsoft.com/office/drawing/2014/main" id="{5125B24C-3CB6-2B7B-AD71-6F62ABEAE718}"/>
              </a:ext>
            </a:extLst>
          </p:cNvPr>
          <p:cNvSpPr/>
          <p:nvPr/>
        </p:nvSpPr>
        <p:spPr>
          <a:xfrm>
            <a:off x="11570208" y="4631553"/>
            <a:ext cx="1120118" cy="1216152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solidFill>
                  <a:schemeClr val="bg2"/>
                </a:solidFill>
              </a:rPr>
              <a:t>Users</a:t>
            </a:r>
            <a:r>
              <a:rPr lang="pl-PL" sz="2000" dirty="0">
                <a:solidFill>
                  <a:schemeClr val="bg2"/>
                </a:solidFill>
              </a:rPr>
              <a:t> DB</a:t>
            </a:r>
          </a:p>
        </p:txBody>
      </p:sp>
      <p:sp>
        <p:nvSpPr>
          <p:cNvPr id="22" name="Walec 21">
            <a:extLst>
              <a:ext uri="{FF2B5EF4-FFF2-40B4-BE49-F238E27FC236}">
                <a16:creationId xmlns:a16="http://schemas.microsoft.com/office/drawing/2014/main" id="{11388C4D-41BD-C69E-7E67-308E63C3BF02}"/>
              </a:ext>
            </a:extLst>
          </p:cNvPr>
          <p:cNvSpPr/>
          <p:nvPr/>
        </p:nvSpPr>
        <p:spPr>
          <a:xfrm>
            <a:off x="11570208" y="6074905"/>
            <a:ext cx="1120118" cy="1216152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solidFill>
                  <a:schemeClr val="bg2"/>
                </a:solidFill>
              </a:rPr>
              <a:t>Noti</a:t>
            </a:r>
            <a:r>
              <a:rPr lang="pl-PL" sz="2000" dirty="0">
                <a:solidFill>
                  <a:schemeClr val="bg2"/>
                </a:solidFill>
              </a:rPr>
              <a:t> DB</a:t>
            </a:r>
          </a:p>
        </p:txBody>
      </p:sp>
      <p:sp>
        <p:nvSpPr>
          <p:cNvPr id="23" name="Walec 22">
            <a:extLst>
              <a:ext uri="{FF2B5EF4-FFF2-40B4-BE49-F238E27FC236}">
                <a16:creationId xmlns:a16="http://schemas.microsoft.com/office/drawing/2014/main" id="{30632AC0-11EF-77FD-D5F1-A2AA82B912A4}"/>
              </a:ext>
            </a:extLst>
          </p:cNvPr>
          <p:cNvSpPr/>
          <p:nvPr/>
        </p:nvSpPr>
        <p:spPr>
          <a:xfrm>
            <a:off x="13024422" y="4631553"/>
            <a:ext cx="1120118" cy="1216152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solidFill>
                  <a:schemeClr val="bg2"/>
                </a:solidFill>
              </a:rPr>
              <a:t>Slack</a:t>
            </a:r>
            <a:r>
              <a:rPr lang="pl-PL" sz="2000" dirty="0">
                <a:solidFill>
                  <a:schemeClr val="bg2"/>
                </a:solidFill>
              </a:rPr>
              <a:t> DB</a:t>
            </a:r>
          </a:p>
        </p:txBody>
      </p:sp>
      <p:sp>
        <p:nvSpPr>
          <p:cNvPr id="24" name="Walec 23">
            <a:extLst>
              <a:ext uri="{FF2B5EF4-FFF2-40B4-BE49-F238E27FC236}">
                <a16:creationId xmlns:a16="http://schemas.microsoft.com/office/drawing/2014/main" id="{E836459B-1DCF-38AA-472C-DDD6FA3C5C06}"/>
              </a:ext>
            </a:extLst>
          </p:cNvPr>
          <p:cNvSpPr/>
          <p:nvPr/>
        </p:nvSpPr>
        <p:spPr>
          <a:xfrm>
            <a:off x="14480368" y="4631553"/>
            <a:ext cx="1120118" cy="1216152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solidFill>
                  <a:schemeClr val="bg2"/>
                </a:solidFill>
              </a:rPr>
              <a:t>Teams</a:t>
            </a:r>
            <a:r>
              <a:rPr lang="pl-PL" sz="2000" dirty="0">
                <a:solidFill>
                  <a:schemeClr val="bg2"/>
                </a:solidFill>
              </a:rPr>
              <a:t> DB</a:t>
            </a:r>
          </a:p>
        </p:txBody>
      </p:sp>
      <p:sp>
        <p:nvSpPr>
          <p:cNvPr id="26" name="Schemat blokowy: pamięć o dostępie bezpośrednim 25">
            <a:extLst>
              <a:ext uri="{FF2B5EF4-FFF2-40B4-BE49-F238E27FC236}">
                <a16:creationId xmlns:a16="http://schemas.microsoft.com/office/drawing/2014/main" id="{BE492FB5-B464-AFAF-B4D4-A6B69F5544D1}"/>
              </a:ext>
            </a:extLst>
          </p:cNvPr>
          <p:cNvSpPr/>
          <p:nvPr/>
        </p:nvSpPr>
        <p:spPr>
          <a:xfrm>
            <a:off x="13423542" y="6491767"/>
            <a:ext cx="1919958" cy="517592"/>
          </a:xfrm>
          <a:prstGeom prst="flowChartMagneticDrum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Queue</a:t>
            </a:r>
          </a:p>
        </p:txBody>
      </p:sp>
    </p:spTree>
    <p:extLst>
      <p:ext uri="{BB962C8B-B14F-4D97-AF65-F5344CB8AC3E}">
        <p14:creationId xmlns:p14="http://schemas.microsoft.com/office/powerpoint/2010/main" val="1364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CAA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title"/>
          </p:nvPr>
        </p:nvSpPr>
        <p:spPr>
          <a:xfrm>
            <a:off x="914400" y="4212000"/>
            <a:ext cx="14788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36000" rIns="50775" bIns="36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 Light"/>
              <a:buNone/>
            </a:pPr>
            <a:r>
              <a:rPr lang="pl-PL" dirty="0">
                <a:solidFill>
                  <a:schemeClr val="dk1"/>
                </a:solidFill>
              </a:rPr>
              <a:t>Development</a:t>
            </a:r>
            <a:br>
              <a:rPr lang="en-US" dirty="0">
                <a:solidFill>
                  <a:schemeClr val="dk1"/>
                </a:solidFill>
              </a:rPr>
            </a:b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442" name="Google Shape;4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375" y="7360927"/>
            <a:ext cx="3264276" cy="183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84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C3FF65-0D21-43F2-1DD6-67959EAAF6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7087E81-2E1A-044B-B819-91702746187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/>
              <a:t>Development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175E9FC2-4C7B-8203-5375-72F969AC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</a:t>
            </a:r>
            <a:r>
              <a:rPr lang="pl-PL" dirty="0"/>
              <a:t>d strony programisty .NET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8A259D9-D425-1575-BFE8-505E51ABAEE1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tekst, zrzut ekranu, multimedia, oprogramowanie&#10;&#10;Opis wygenerowany automatycznie">
            <a:extLst>
              <a:ext uri="{FF2B5EF4-FFF2-40B4-BE49-F238E27FC236}">
                <a16:creationId xmlns:a16="http://schemas.microsoft.com/office/drawing/2014/main" id="{956AC0C1-B13C-F24F-D767-595C265D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97" y="1243500"/>
            <a:ext cx="7772400" cy="51044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DB6FEDA-A66A-B7ED-AC44-EB54111B9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014" y="6093399"/>
            <a:ext cx="2800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zakrzywiony 11">
            <a:extLst>
              <a:ext uri="{FF2B5EF4-FFF2-40B4-BE49-F238E27FC236}">
                <a16:creationId xmlns:a16="http://schemas.microsoft.com/office/drawing/2014/main" id="{EB2A7C97-FC42-485D-7406-6761C796F09F}"/>
              </a:ext>
            </a:extLst>
          </p:cNvPr>
          <p:cNvCxnSpPr>
            <a:stCxn id="9" idx="3"/>
            <a:endCxn id="10" idx="0"/>
          </p:cNvCxnSpPr>
          <p:nvPr/>
        </p:nvCxnSpPr>
        <p:spPr>
          <a:xfrm>
            <a:off x="8425897" y="3795700"/>
            <a:ext cx="3295292" cy="229769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Dymek myśli: chmurka 5">
            <a:extLst>
              <a:ext uri="{FF2B5EF4-FFF2-40B4-BE49-F238E27FC236}">
                <a16:creationId xmlns:a16="http://schemas.microsoft.com/office/drawing/2014/main" id="{2786CA94-EF20-B499-5F4A-3690EB40DFDE}"/>
              </a:ext>
            </a:extLst>
          </p:cNvPr>
          <p:cNvSpPr/>
          <p:nvPr/>
        </p:nvSpPr>
        <p:spPr>
          <a:xfrm>
            <a:off x="1330095" y="6901394"/>
            <a:ext cx="2513584" cy="1246756"/>
          </a:xfrm>
          <a:prstGeom prst="cloudCallout">
            <a:avLst>
              <a:gd name="adj1" fmla="val -100124"/>
              <a:gd name="adj2" fmla="val 566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Będziemy potrzebować nowej bazy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5B099EB9-A37D-C975-477D-2C231EEFE549}"/>
              </a:ext>
            </a:extLst>
          </p:cNvPr>
          <p:cNvSpPr/>
          <p:nvPr/>
        </p:nvSpPr>
        <p:spPr>
          <a:xfrm>
            <a:off x="7670800" y="525304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199377D5-0A6A-C6B0-1D35-677433F17BBC}"/>
              </a:ext>
            </a:extLst>
          </p:cNvPr>
          <p:cNvSpPr/>
          <p:nvPr/>
        </p:nvSpPr>
        <p:spPr>
          <a:xfrm>
            <a:off x="14570412" y="52647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0D719CE6-79BD-53B3-5AAE-919C8733DD50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8585200" y="5710247"/>
            <a:ext cx="5985212" cy="11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Nawias otwierający 22">
            <a:extLst>
              <a:ext uri="{FF2B5EF4-FFF2-40B4-BE49-F238E27FC236}">
                <a16:creationId xmlns:a16="http://schemas.microsoft.com/office/drawing/2014/main" id="{A6726894-7340-A7F5-FF7D-564C98A3D9B3}"/>
              </a:ext>
            </a:extLst>
          </p:cNvPr>
          <p:cNvSpPr/>
          <p:nvPr/>
        </p:nvSpPr>
        <p:spPr>
          <a:xfrm rot="5400000">
            <a:off x="11312017" y="1499663"/>
            <a:ext cx="557699" cy="6925733"/>
          </a:xfrm>
          <a:prstGeom prst="leftBracket">
            <a:avLst>
              <a:gd name="adj" fmla="val 160147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 descr="Profil męski z wypełnieniem pełnym">
            <a:extLst>
              <a:ext uri="{FF2B5EF4-FFF2-40B4-BE49-F238E27FC236}">
                <a16:creationId xmlns:a16="http://schemas.microsoft.com/office/drawing/2014/main" id="{961ABF2C-4DF6-E6AE-9726-66061A19B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5015" y="3355410"/>
            <a:ext cx="1742140" cy="1742140"/>
          </a:xfrm>
          <a:prstGeom prst="rect">
            <a:avLst/>
          </a:prstGeom>
        </p:spPr>
      </p:pic>
      <p:pic>
        <p:nvPicPr>
          <p:cNvPr id="19" name="Grafika 18" descr="Profil kobiety z wypełnieniem pełnym">
            <a:extLst>
              <a:ext uri="{FF2B5EF4-FFF2-40B4-BE49-F238E27FC236}">
                <a16:creationId xmlns:a16="http://schemas.microsoft.com/office/drawing/2014/main" id="{B9D0E933-4695-7873-CED2-71A480BC0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68414" y="3372763"/>
            <a:ext cx="1742140" cy="1742140"/>
          </a:xfrm>
          <a:prstGeom prst="rect">
            <a:avLst/>
          </a:prstGeom>
        </p:spPr>
      </p:pic>
      <p:sp>
        <p:nvSpPr>
          <p:cNvPr id="24" name="Dymek myśli: chmurka 5">
            <a:extLst>
              <a:ext uri="{FF2B5EF4-FFF2-40B4-BE49-F238E27FC236}">
                <a16:creationId xmlns:a16="http://schemas.microsoft.com/office/drawing/2014/main" id="{04D8AFA3-620D-B100-B0A3-8353F64AB3AD}"/>
              </a:ext>
            </a:extLst>
          </p:cNvPr>
          <p:cNvSpPr/>
          <p:nvPr/>
        </p:nvSpPr>
        <p:spPr>
          <a:xfrm>
            <a:off x="10321014" y="2952177"/>
            <a:ext cx="2513584" cy="1246756"/>
          </a:xfrm>
          <a:prstGeom prst="cloudCallout">
            <a:avLst>
              <a:gd name="adj1" fmla="val 73684"/>
              <a:gd name="adj2" fmla="val 335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Wszystko wygląda OK ;)</a:t>
            </a:r>
          </a:p>
        </p:txBody>
      </p:sp>
      <p:pic>
        <p:nvPicPr>
          <p:cNvPr id="26" name="Google Shape;240;p30">
            <a:extLst>
              <a:ext uri="{FF2B5EF4-FFF2-40B4-BE49-F238E27FC236}">
                <a16:creationId xmlns:a16="http://schemas.microsoft.com/office/drawing/2014/main" id="{7FD71779-39A1-7CD8-4C66-D0B02194519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5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CAA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title"/>
          </p:nvPr>
        </p:nvSpPr>
        <p:spPr>
          <a:xfrm>
            <a:off x="914400" y="4212000"/>
            <a:ext cx="14788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36000" rIns="50775" bIns="36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 Light"/>
              <a:buNone/>
            </a:pPr>
            <a:r>
              <a:rPr lang="pl-PL" dirty="0" err="1">
                <a:solidFill>
                  <a:schemeClr val="dk1"/>
                </a:solidFill>
              </a:rPr>
              <a:t>Build</a:t>
            </a:r>
            <a:br>
              <a:rPr lang="en-US" dirty="0">
                <a:solidFill>
                  <a:schemeClr val="dk1"/>
                </a:solidFill>
              </a:rPr>
            </a:b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442" name="Google Shape;4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375" y="7360927"/>
            <a:ext cx="3264276" cy="183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58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A46754-8C36-F967-1269-F5CDC918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FB1994-9A6C-FA8E-26C2-3E785DBB2B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 err="1"/>
              <a:t>Build</a:t>
            </a:r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E866E9E-7AB0-5DF3-B8E7-26EB5835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FF0000"/>
                </a:solidFill>
              </a:rPr>
              <a:t>B</a:t>
            </a:r>
            <a:r>
              <a:rPr lang="pl-PL" dirty="0" err="1"/>
              <a:t>uild</a:t>
            </a:r>
            <a:r>
              <a:rPr lang="pl-PL" dirty="0"/>
              <a:t> agent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69E4B8D-6AF7-3790-68EB-8195DF1FDF3F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oogle Shape;240;p30">
            <a:extLst>
              <a:ext uri="{FF2B5EF4-FFF2-40B4-BE49-F238E27FC236}">
                <a16:creationId xmlns:a16="http://schemas.microsoft.com/office/drawing/2014/main" id="{66B14CD9-9A72-83B5-18DF-3170948CDD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0E09690-DDF8-C209-26F3-899E5E6F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6657086"/>
            <a:ext cx="2800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a 12" descr="Serwer kontur">
            <a:extLst>
              <a:ext uri="{FF2B5EF4-FFF2-40B4-BE49-F238E27FC236}">
                <a16:creationId xmlns:a16="http://schemas.microsoft.com/office/drawing/2014/main" id="{F24457E7-5FF0-BB96-5884-733A192AC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4887" y="1893125"/>
            <a:ext cx="2946226" cy="2946226"/>
          </a:xfrm>
          <a:prstGeom prst="rect">
            <a:avLst/>
          </a:prstGeom>
        </p:spPr>
      </p:pic>
      <p:pic>
        <p:nvPicPr>
          <p:cNvPr id="3080" name="Picture 8" descr="Pricing - Container Registry | Microsoft Azure">
            <a:extLst>
              <a:ext uri="{FF2B5EF4-FFF2-40B4-BE49-F238E27FC236}">
                <a16:creationId xmlns:a16="http://schemas.microsoft.com/office/drawing/2014/main" id="{338018F2-2460-3BC6-5C3B-CAFFAC711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49" y="2203305"/>
            <a:ext cx="3917423" cy="20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 descr="Obraz zawierający ubrania, meble, obuwie, tablica suchościeralna biała">
            <a:extLst>
              <a:ext uri="{FF2B5EF4-FFF2-40B4-BE49-F238E27FC236}">
                <a16:creationId xmlns:a16="http://schemas.microsoft.com/office/drawing/2014/main" id="{0722E14A-A727-DAD0-2BC7-951E5814F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035" y="5521960"/>
            <a:ext cx="3222752" cy="3222752"/>
          </a:xfrm>
          <a:prstGeom prst="rect">
            <a:avLst/>
          </a:prstGeom>
        </p:spPr>
      </p:pic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FA8A2B1C-44AD-FB87-A0D4-4DD9FD027C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126787" y="7133336"/>
            <a:ext cx="284703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0B8D65C9-2EB6-AEEE-C5EC-92756311BF05}"/>
              </a:ext>
            </a:extLst>
          </p:cNvPr>
          <p:cNvCxnSpPr>
            <a:stCxn id="3074" idx="0"/>
          </p:cNvCxnSpPr>
          <p:nvPr/>
        </p:nvCxnSpPr>
        <p:spPr>
          <a:xfrm flipV="1">
            <a:off x="8128000" y="4572000"/>
            <a:ext cx="0" cy="20850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EDABB972-F883-30F9-6EEA-1DC75353BD0F}"/>
              </a:ext>
            </a:extLst>
          </p:cNvPr>
          <p:cNvCxnSpPr/>
          <p:nvPr/>
        </p:nvCxnSpPr>
        <p:spPr>
          <a:xfrm>
            <a:off x="9363456" y="3366238"/>
            <a:ext cx="30601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Walec 21">
            <a:extLst>
              <a:ext uri="{FF2B5EF4-FFF2-40B4-BE49-F238E27FC236}">
                <a16:creationId xmlns:a16="http://schemas.microsoft.com/office/drawing/2014/main" id="{40137416-32BD-E32F-6430-F9CE9D07E61B}"/>
              </a:ext>
            </a:extLst>
          </p:cNvPr>
          <p:cNvSpPr/>
          <p:nvPr/>
        </p:nvSpPr>
        <p:spPr>
          <a:xfrm>
            <a:off x="5607707" y="703583"/>
            <a:ext cx="1120118" cy="1216152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solidFill>
                  <a:schemeClr val="bg2"/>
                </a:solidFill>
              </a:rPr>
              <a:t>Postgre</a:t>
            </a:r>
            <a:r>
              <a:rPr lang="pl-PL" sz="2000" dirty="0">
                <a:solidFill>
                  <a:schemeClr val="bg2"/>
                </a:solidFill>
              </a:rPr>
              <a:t> SQL</a:t>
            </a:r>
          </a:p>
        </p:txBody>
      </p:sp>
      <p:sp>
        <p:nvSpPr>
          <p:cNvPr id="23" name="Schemat blokowy: pamięć o dostępie bezpośrednim 22">
            <a:extLst>
              <a:ext uri="{FF2B5EF4-FFF2-40B4-BE49-F238E27FC236}">
                <a16:creationId xmlns:a16="http://schemas.microsoft.com/office/drawing/2014/main" id="{60117446-AD13-9539-2D2C-D461ED713A81}"/>
              </a:ext>
            </a:extLst>
          </p:cNvPr>
          <p:cNvSpPr/>
          <p:nvPr/>
        </p:nvSpPr>
        <p:spPr>
          <a:xfrm>
            <a:off x="7168021" y="1048501"/>
            <a:ext cx="1919958" cy="517592"/>
          </a:xfrm>
          <a:prstGeom prst="flowChartMagneticDrum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Queue</a:t>
            </a:r>
          </a:p>
        </p:txBody>
      </p:sp>
      <p:sp>
        <p:nvSpPr>
          <p:cNvPr id="24" name="Sześcian 23">
            <a:extLst>
              <a:ext uri="{FF2B5EF4-FFF2-40B4-BE49-F238E27FC236}">
                <a16:creationId xmlns:a16="http://schemas.microsoft.com/office/drawing/2014/main" id="{AA2DEA77-1BC0-A0D0-5C8A-2C89CFAB0476}"/>
              </a:ext>
            </a:extLst>
          </p:cNvPr>
          <p:cNvSpPr/>
          <p:nvPr/>
        </p:nvSpPr>
        <p:spPr>
          <a:xfrm>
            <a:off x="9532207" y="682515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/>
              <a:t>.NET</a:t>
            </a: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1FA7CECC-31F4-82C5-F440-23AC15ABBCCF}"/>
              </a:ext>
            </a:extLst>
          </p:cNvPr>
          <p:cNvCxnSpPr/>
          <p:nvPr/>
        </p:nvCxnSpPr>
        <p:spPr>
          <a:xfrm>
            <a:off x="914400" y="5242560"/>
            <a:ext cx="1482987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Dymek myśli: chmurka 28">
            <a:extLst>
              <a:ext uri="{FF2B5EF4-FFF2-40B4-BE49-F238E27FC236}">
                <a16:creationId xmlns:a16="http://schemas.microsoft.com/office/drawing/2014/main" id="{36745A0B-64B1-4DFB-99BF-3AAE5BE6F7BB}"/>
              </a:ext>
            </a:extLst>
          </p:cNvPr>
          <p:cNvSpPr/>
          <p:nvPr/>
        </p:nvSpPr>
        <p:spPr>
          <a:xfrm>
            <a:off x="4460240" y="5019784"/>
            <a:ext cx="2513584" cy="1250509"/>
          </a:xfrm>
          <a:prstGeom prst="cloudCallout">
            <a:avLst>
              <a:gd name="adj1" fmla="val -98669"/>
              <a:gd name="adj2" fmla="val 703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Na </a:t>
            </a:r>
            <a:r>
              <a:rPr lang="pl-PL" dirty="0" err="1"/>
              <a:t>build</a:t>
            </a:r>
            <a:r>
              <a:rPr lang="pl-PL" dirty="0"/>
              <a:t> serwerze jest wersja .NET 6.0</a:t>
            </a:r>
          </a:p>
        </p:txBody>
      </p:sp>
      <p:pic>
        <p:nvPicPr>
          <p:cNvPr id="30" name="Obraz 29" descr="Obraz zawierający ubrania, człowiek, kreskówka, obuwie">
            <a:extLst>
              <a:ext uri="{FF2B5EF4-FFF2-40B4-BE49-F238E27FC236}">
                <a16:creationId xmlns:a16="http://schemas.microsoft.com/office/drawing/2014/main" id="{667ED850-F3C1-80A8-8442-509ABCC92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035" y="2019809"/>
            <a:ext cx="3222752" cy="32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A46754-8C36-F967-1269-F5CDC918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FB1994-9A6C-FA8E-26C2-3E785DBB2B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 err="1"/>
              <a:t>Build</a:t>
            </a:r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E866E9E-7AB0-5DF3-B8E7-26EB5835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FF0000"/>
                </a:solidFill>
              </a:rPr>
              <a:t>B</a:t>
            </a:r>
            <a:r>
              <a:rPr lang="pl-PL" dirty="0" err="1"/>
              <a:t>uild</a:t>
            </a:r>
            <a:r>
              <a:rPr lang="pl-PL" dirty="0"/>
              <a:t> agent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69E4B8D-6AF7-3790-68EB-8195DF1FDF3F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oogle Shape;240;p30">
            <a:extLst>
              <a:ext uri="{FF2B5EF4-FFF2-40B4-BE49-F238E27FC236}">
                <a16:creationId xmlns:a16="http://schemas.microsoft.com/office/drawing/2014/main" id="{66B14CD9-9A72-83B5-18DF-3170948CDD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0E09690-DDF8-C209-26F3-899E5E6F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6657086"/>
            <a:ext cx="2800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a 12" descr="Serwer kontur">
            <a:extLst>
              <a:ext uri="{FF2B5EF4-FFF2-40B4-BE49-F238E27FC236}">
                <a16:creationId xmlns:a16="http://schemas.microsoft.com/office/drawing/2014/main" id="{F24457E7-5FF0-BB96-5884-733A192AC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4887" y="1893125"/>
            <a:ext cx="2946226" cy="2946226"/>
          </a:xfrm>
          <a:prstGeom prst="rect">
            <a:avLst/>
          </a:prstGeom>
        </p:spPr>
      </p:pic>
      <p:pic>
        <p:nvPicPr>
          <p:cNvPr id="3080" name="Picture 8" descr="Pricing - Container Registry | Microsoft Azure">
            <a:extLst>
              <a:ext uri="{FF2B5EF4-FFF2-40B4-BE49-F238E27FC236}">
                <a16:creationId xmlns:a16="http://schemas.microsoft.com/office/drawing/2014/main" id="{338018F2-2460-3BC6-5C3B-CAFFAC711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49" y="2203305"/>
            <a:ext cx="3917423" cy="20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 descr="Obraz zawierający ubrania, meble, obuwie, tablica suchościeralna biała">
            <a:extLst>
              <a:ext uri="{FF2B5EF4-FFF2-40B4-BE49-F238E27FC236}">
                <a16:creationId xmlns:a16="http://schemas.microsoft.com/office/drawing/2014/main" id="{0722E14A-A727-DAD0-2BC7-951E5814F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035" y="5521960"/>
            <a:ext cx="3222752" cy="3222752"/>
          </a:xfrm>
          <a:prstGeom prst="rect">
            <a:avLst/>
          </a:prstGeom>
        </p:spPr>
      </p:pic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FA8A2B1C-44AD-FB87-A0D4-4DD9FD027C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126787" y="7133336"/>
            <a:ext cx="284703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0B8D65C9-2EB6-AEEE-C5EC-92756311BF05}"/>
              </a:ext>
            </a:extLst>
          </p:cNvPr>
          <p:cNvCxnSpPr>
            <a:stCxn id="3074" idx="0"/>
          </p:cNvCxnSpPr>
          <p:nvPr/>
        </p:nvCxnSpPr>
        <p:spPr>
          <a:xfrm flipV="1">
            <a:off x="8128000" y="4572000"/>
            <a:ext cx="0" cy="20850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EDABB972-F883-30F9-6EEA-1DC75353BD0F}"/>
              </a:ext>
            </a:extLst>
          </p:cNvPr>
          <p:cNvCxnSpPr/>
          <p:nvPr/>
        </p:nvCxnSpPr>
        <p:spPr>
          <a:xfrm>
            <a:off x="9363456" y="3366238"/>
            <a:ext cx="30601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1FA7CECC-31F4-82C5-F440-23AC15ABBCCF}"/>
              </a:ext>
            </a:extLst>
          </p:cNvPr>
          <p:cNvCxnSpPr/>
          <p:nvPr/>
        </p:nvCxnSpPr>
        <p:spPr>
          <a:xfrm>
            <a:off x="914400" y="5242560"/>
            <a:ext cx="1482987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" name="Obraz 29" descr="Obraz zawierający ubrania, człowiek, kreskówka, obuwie">
            <a:extLst>
              <a:ext uri="{FF2B5EF4-FFF2-40B4-BE49-F238E27FC236}">
                <a16:creationId xmlns:a16="http://schemas.microsoft.com/office/drawing/2014/main" id="{667ED850-F3C1-80A8-8442-509ABCC92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035" y="2019809"/>
            <a:ext cx="3222752" cy="3222752"/>
          </a:xfrm>
          <a:prstGeom prst="rect">
            <a:avLst/>
          </a:prstGeom>
        </p:spPr>
      </p:pic>
      <p:pic>
        <p:nvPicPr>
          <p:cNvPr id="9" name="Obraz 8" descr="Obraz zawierający Czcionka, Grafika, symbol, logo">
            <a:extLst>
              <a:ext uri="{FF2B5EF4-FFF2-40B4-BE49-F238E27FC236}">
                <a16:creationId xmlns:a16="http://schemas.microsoft.com/office/drawing/2014/main" id="{70DA17A1-FE5F-1467-7D23-6A96FF6BE8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3380" y="1028945"/>
            <a:ext cx="3929239" cy="1010937"/>
          </a:xfrm>
          <a:prstGeom prst="rect">
            <a:avLst/>
          </a:prstGeom>
        </p:spPr>
      </p:pic>
      <p:sp>
        <p:nvSpPr>
          <p:cNvPr id="10" name="Dymek myśli: chmurka 9">
            <a:extLst>
              <a:ext uri="{FF2B5EF4-FFF2-40B4-BE49-F238E27FC236}">
                <a16:creationId xmlns:a16="http://schemas.microsoft.com/office/drawing/2014/main" id="{A1CD0A75-A8EF-19F1-3656-A38624F9F5FD}"/>
              </a:ext>
            </a:extLst>
          </p:cNvPr>
          <p:cNvSpPr/>
          <p:nvPr/>
        </p:nvSpPr>
        <p:spPr>
          <a:xfrm>
            <a:off x="4270170" y="4186812"/>
            <a:ext cx="2513584" cy="1250509"/>
          </a:xfrm>
          <a:prstGeom prst="cloudCallout">
            <a:avLst>
              <a:gd name="adj1" fmla="val -100124"/>
              <a:gd name="adj2" fmla="val -564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/>
              <a:t>Powinniscie</a:t>
            </a:r>
            <a:r>
              <a:rPr lang="pl-PL" dirty="0"/>
              <a:t> zaktualizować wersję .NET do LTS 10</a:t>
            </a:r>
          </a:p>
        </p:txBody>
      </p:sp>
    </p:spTree>
    <p:extLst>
      <p:ext uri="{BB962C8B-B14F-4D97-AF65-F5344CB8AC3E}">
        <p14:creationId xmlns:p14="http://schemas.microsoft.com/office/powerpoint/2010/main" val="20678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821975" y="709850"/>
            <a:ext cx="118920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175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F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</a:t>
            </a:r>
            <a:r>
              <a:rPr lang="en-US" sz="44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4400" dirty="0" err="1">
                <a:latin typeface="Open Sans Light"/>
                <a:ea typeface="Open Sans Light"/>
                <a:cs typeface="Open Sans Light"/>
                <a:sym typeface="Open Sans Light"/>
              </a:rPr>
              <a:t>mnie</a:t>
            </a:r>
            <a:r>
              <a:rPr lang="en-US" sz="4400" dirty="0">
                <a:latin typeface="Open Sans Light"/>
                <a:ea typeface="Open Sans Light"/>
                <a:cs typeface="Open Sans Light"/>
                <a:sym typeface="Open Sans Light"/>
              </a:rPr>
              <a:t>…</a:t>
            </a:r>
            <a:endParaRPr sz="4400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/>
        </p:nvSpPr>
        <p:spPr>
          <a:xfrm>
            <a:off x="821975" y="1639175"/>
            <a:ext cx="5524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Mateusz Bryll,</a:t>
            </a:r>
            <a:r>
              <a:rPr lang="pl-PL" sz="2100" dirty="0">
                <a:latin typeface="Open Sans Light"/>
                <a:ea typeface="Open Sans Light"/>
                <a:cs typeface="Open Sans Light"/>
                <a:sym typeface="Open Sans Light"/>
              </a:rPr>
              <a:t> Engineering Manager</a:t>
            </a: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3525" y="943375"/>
            <a:ext cx="4871287" cy="657144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>
            <a:off x="914400" y="2379675"/>
            <a:ext cx="9292800" cy="567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Jestem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leaderem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zespołu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Snatch, w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którym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co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dzień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opiekujemy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się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dwoma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obszarami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pracy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w Allegro Pay:</a:t>
            </a: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Light"/>
              <a:buChar char="●"/>
            </a:pP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Onboarding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nowych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klientów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do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usługi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Light"/>
              <a:buChar char="●"/>
            </a:pP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Procesy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związane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z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kontem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użytkownika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po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onboardingu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Zespół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znajduje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się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w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kilku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lokalizacjach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Light"/>
              <a:buChar char="●"/>
            </a:pP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Warszawa</a:t>
            </a: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Light"/>
              <a:buChar char="●"/>
            </a:pP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Kraków</a:t>
            </a:r>
            <a:endParaRPr lang="pl-PL" sz="2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Light"/>
              <a:buChar char="●"/>
            </a:pPr>
            <a:r>
              <a:rPr lang="pl-PL" sz="2100" dirty="0">
                <a:latin typeface="Open Sans Light"/>
                <a:ea typeface="Open Sans Light"/>
                <a:cs typeface="Open Sans Light"/>
                <a:sym typeface="Open Sans Light"/>
              </a:rPr>
              <a:t>Wrocław</a:t>
            </a: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Light"/>
              <a:buChar char="●"/>
            </a:pP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Poznań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(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tutaj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można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mnie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spotkać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Oprócz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tego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dirty="0" err="1">
                <a:latin typeface="Open Sans Light"/>
                <a:ea typeface="Open Sans Light"/>
                <a:cs typeface="Open Sans Light"/>
                <a:sym typeface="Open Sans Light"/>
              </a:rPr>
              <a:t>programista</a:t>
            </a:r>
            <a:r>
              <a:rPr lang="en-US" sz="2100" dirty="0">
                <a:latin typeface="Open Sans Light"/>
                <a:ea typeface="Open Sans Light"/>
                <a:cs typeface="Open Sans Light"/>
                <a:sym typeface="Open Sans Light"/>
              </a:rPr>
              <a:t>, mentor</a:t>
            </a:r>
            <a:r>
              <a:rPr lang="pl-PL" sz="2100" dirty="0"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pl-PL" sz="2100">
                <a:latin typeface="Open Sans Light"/>
                <a:ea typeface="Open Sans Light"/>
                <a:cs typeface="Open Sans Light"/>
                <a:sym typeface="Open Sans Light"/>
              </a:rPr>
              <a:t>człowiek orkiestra</a:t>
            </a:r>
            <a:r>
              <a:rPr lang="en-US" sz="210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21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1CF0CD5-14D8-15DC-D681-CE2227A0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93125"/>
            <a:ext cx="5356688" cy="6206400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Użycie odpowiedniego obrazu bazowego.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Skopiowanie tylko plików *.</a:t>
            </a:r>
            <a:r>
              <a:rPr lang="pl-PL" dirty="0" err="1"/>
              <a:t>csproj</a:t>
            </a:r>
            <a:endParaRPr lang="pl-PL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Tutaj są informacje o zależnościach i wersjach paczek.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Pobranie zależności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Tworzenie nowej warstwy, która będzie w pamięci podręcznej dopóki nie zmienią się zależności w projekcie.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Skopiowanie reszty kodu aplikacji.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Zbudowanie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A46754-8C36-F967-1269-F5CDC918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FB1994-9A6C-FA8E-26C2-3E785DBB2B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 err="1"/>
              <a:t>Build</a:t>
            </a:r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E866E9E-7AB0-5DF3-B8E7-26EB5835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Dockerfile</a:t>
            </a:r>
            <a:endParaRPr lang="pl-PL" dirty="0"/>
          </a:p>
        </p:txBody>
      </p:sp>
      <p:pic>
        <p:nvPicPr>
          <p:cNvPr id="3" name="Obraz 2" descr="Obraz zawierający tekst, zrzut ekranu, oprogramowanie, multimedia">
            <a:extLst>
              <a:ext uri="{FF2B5EF4-FFF2-40B4-BE49-F238E27FC236}">
                <a16:creationId xmlns:a16="http://schemas.microsoft.com/office/drawing/2014/main" id="{43462605-4C45-C8C2-50CF-3DFD9A8B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88" y="2819621"/>
            <a:ext cx="9473184" cy="435340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5DF59B28-46BC-CB8C-9BCA-7004188F2888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oogle Shape;240;p30">
            <a:extLst>
              <a:ext uri="{FF2B5EF4-FFF2-40B4-BE49-F238E27FC236}">
                <a16:creationId xmlns:a16="http://schemas.microsoft.com/office/drawing/2014/main" id="{17D8AD17-F128-7D23-7F2B-B322DA04A9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CAA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title"/>
          </p:nvPr>
        </p:nvSpPr>
        <p:spPr>
          <a:xfrm>
            <a:off x="914400" y="4212000"/>
            <a:ext cx="14788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36000" rIns="50775" bIns="36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 Light"/>
              <a:buNone/>
            </a:pPr>
            <a:r>
              <a:rPr lang="pl-PL" dirty="0">
                <a:solidFill>
                  <a:schemeClr val="dk1"/>
                </a:solidFill>
              </a:rPr>
              <a:t>Test</a:t>
            </a:r>
            <a:br>
              <a:rPr lang="en-US" dirty="0">
                <a:solidFill>
                  <a:schemeClr val="dk1"/>
                </a:solidFill>
              </a:rPr>
            </a:b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442" name="Google Shape;4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375" y="7360927"/>
            <a:ext cx="3264276" cy="183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88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1CF0CD5-14D8-15DC-D681-CE2227A0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1" y="1893125"/>
            <a:ext cx="5557706" cy="6206400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Wybór odpowiedniego obrazu bazowego.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Skopiowanie zbudowanych już wcześniej testów.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--from=</a:t>
            </a:r>
            <a:r>
              <a:rPr lang="pl-PL" dirty="0" err="1"/>
              <a:t>build</a:t>
            </a:r>
            <a:r>
              <a:rPr lang="pl-PL" dirty="0"/>
              <a:t> – kopiujemy zbudowane testy z etapu budowania aplikacji.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Kontener użyty do budowania nie wpływa na rozmiar </a:t>
            </a:r>
            <a:r>
              <a:rPr lang="pl-PL" dirty="0" err="1"/>
              <a:t>wynikowgo</a:t>
            </a:r>
            <a:r>
              <a:rPr lang="pl-PL" dirty="0"/>
              <a:t> obrazu.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Uruchamiamy testy.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A46754-8C36-F967-1269-F5CDC918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FB1994-9A6C-FA8E-26C2-3E785DBB2B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/>
              <a:t>Test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E866E9E-7AB0-5DF3-B8E7-26EB5835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U</a:t>
            </a:r>
            <a:r>
              <a:rPr lang="pl-PL" dirty="0"/>
              <a:t>nit testy</a:t>
            </a:r>
          </a:p>
        </p:txBody>
      </p:sp>
      <p:pic>
        <p:nvPicPr>
          <p:cNvPr id="3" name="Obraz 2" descr="Obraz zawierający tekst, zrzut ekranu, multimedia, oprogramowanie">
            <a:extLst>
              <a:ext uri="{FF2B5EF4-FFF2-40B4-BE49-F238E27FC236}">
                <a16:creationId xmlns:a16="http://schemas.microsoft.com/office/drawing/2014/main" id="{5B794F2F-A9D7-97FF-935A-4ADC6C158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106" y="2529672"/>
            <a:ext cx="9473184" cy="435340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B4233BED-38BF-A32E-092D-68A0E17139B8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oogle Shape;240;p30">
            <a:extLst>
              <a:ext uri="{FF2B5EF4-FFF2-40B4-BE49-F238E27FC236}">
                <a16:creationId xmlns:a16="http://schemas.microsoft.com/office/drawing/2014/main" id="{E28E17BE-A0B7-A104-42DA-FEDFFC7588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1CF0CD5-14D8-15DC-D681-CE2227A0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93125"/>
            <a:ext cx="6321287" cy="6206400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Testy integracyjne służą do zweryfikowania poprawności działania aplikacji wraz ze wszystkim komponentami technicznymi: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Uruchamiana jest instancja aplikacji.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Testowanie odbywa się przez wywołanie REST API.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Żądanie jest obsługiwane przez wszystkie warstwy aplikacji.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Dane są zapisywane w bazie danych.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Do przeprowadzenia testów integracyjnych potrzebna będzie instancja bazy danych.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A46754-8C36-F967-1269-F5CDC918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FB1994-9A6C-FA8E-26C2-3E785DBB2B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/>
              <a:t>Test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E866E9E-7AB0-5DF3-B8E7-26EB5835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T</a:t>
            </a:r>
            <a:r>
              <a:rPr lang="pl-PL" dirty="0"/>
              <a:t>esty integracyjne</a:t>
            </a:r>
          </a:p>
        </p:txBody>
      </p:sp>
      <p:pic>
        <p:nvPicPr>
          <p:cNvPr id="7" name="Obraz 6" descr="Obraz zawierający tekst, zrzut ekranu, oprogramowanie">
            <a:extLst>
              <a:ext uri="{FF2B5EF4-FFF2-40B4-BE49-F238E27FC236}">
                <a16:creationId xmlns:a16="http://schemas.microsoft.com/office/drawing/2014/main" id="{3F982DA1-B347-371C-92FA-4D214404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373" y="774646"/>
            <a:ext cx="8873365" cy="759470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1452C428-E490-8336-F5E1-D5EE7584CD92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oogle Shape;240;p30">
            <a:extLst>
              <a:ext uri="{FF2B5EF4-FFF2-40B4-BE49-F238E27FC236}">
                <a16:creationId xmlns:a16="http://schemas.microsoft.com/office/drawing/2014/main" id="{56543297-AF70-5E56-EF32-E0116C4EC4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1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1CF0CD5-14D8-15DC-D681-CE2227A0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93125"/>
            <a:ext cx="5909733" cy="6206400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Dzięki paczce </a:t>
            </a:r>
            <a:r>
              <a:rPr lang="pl-PL" dirty="0" err="1"/>
              <a:t>Testcontainers</a:t>
            </a:r>
            <a:r>
              <a:rPr lang="pl-PL" dirty="0"/>
              <a:t> możemy uruchamiać kontenery </a:t>
            </a:r>
            <a:r>
              <a:rPr lang="pl-PL" dirty="0" err="1"/>
              <a:t>Dockerowe</a:t>
            </a:r>
            <a:r>
              <a:rPr lang="pl-PL" dirty="0"/>
              <a:t> z poziomu kodu w C#.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Możemy dowolnie sterować cyklem życia kontenera z poziomu kodu: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Uruchomić instancję bazy danych dla grupy testów.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Uruchomić instancję per każdy test (</a:t>
            </a:r>
            <a:r>
              <a:rPr lang="pl-PL" dirty="0" err="1"/>
              <a:t>overkill</a:t>
            </a:r>
            <a:r>
              <a:rPr lang="pl-PL" dirty="0"/>
              <a:t>).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Uruchamiać grupy testów sekwencyjnie tworząc nowe bazy danych (odpada czyszczenie danych testowych).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Na </a:t>
            </a:r>
            <a:r>
              <a:rPr lang="pl-PL" dirty="0" err="1"/>
              <a:t>build</a:t>
            </a:r>
            <a:r>
              <a:rPr lang="pl-PL" dirty="0"/>
              <a:t> serwerze potrzebny będzie Docker.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Jeśli uruchamiamy testy podczas budowania kontenera to potrzebne będą wyższe uprawnienia - </a:t>
            </a:r>
            <a:r>
              <a:rPr lang="pl-PL" dirty="0" err="1"/>
              <a:t>privileged</a:t>
            </a:r>
            <a:r>
              <a:rPr lang="pl-PL" dirty="0"/>
              <a:t> </a:t>
            </a:r>
            <a:r>
              <a:rPr lang="pl-PL" dirty="0" err="1"/>
              <a:t>mode</a:t>
            </a:r>
            <a:r>
              <a:rPr lang="pl-PL" dirty="0"/>
              <a:t> </a:t>
            </a:r>
            <a:r>
              <a:rPr lang="pl-PL" dirty="0" err="1"/>
              <a:t>container</a:t>
            </a:r>
            <a:r>
              <a:rPr lang="pl-PL" dirty="0"/>
              <a:t>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A46754-8C36-F967-1269-F5CDC918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FB1994-9A6C-FA8E-26C2-3E785DBB2B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/>
              <a:t>Test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E866E9E-7AB0-5DF3-B8E7-26EB5835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T</a:t>
            </a:r>
            <a:r>
              <a:rPr lang="pl-PL" dirty="0"/>
              <a:t>esty integracyjne – Baza danych</a:t>
            </a:r>
          </a:p>
        </p:txBody>
      </p:sp>
      <p:pic>
        <p:nvPicPr>
          <p:cNvPr id="8" name="Obraz 7" descr="Obraz zawierający tekst, zrzut ekranu, multimedia, oprogramowanie">
            <a:extLst>
              <a:ext uri="{FF2B5EF4-FFF2-40B4-BE49-F238E27FC236}">
                <a16:creationId xmlns:a16="http://schemas.microsoft.com/office/drawing/2014/main" id="{876A20F1-F8B8-9553-8C53-439646D7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156" y="2516947"/>
            <a:ext cx="8813650" cy="4958756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9B0EEB57-3289-1E57-23BE-A6ABC0BC7B55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oogle Shape;240;p30">
            <a:extLst>
              <a:ext uri="{FF2B5EF4-FFF2-40B4-BE49-F238E27FC236}">
                <a16:creationId xmlns:a16="http://schemas.microsoft.com/office/drawing/2014/main" id="{5A53E498-C749-644B-E103-1BC502D51F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1CF0CD5-14D8-15DC-D681-CE2227A0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93125"/>
            <a:ext cx="5909733" cy="6206400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/>
              <a:t>W ramach definicji </a:t>
            </a:r>
            <a:r>
              <a:rPr lang="pl-PL" err="1"/>
              <a:t>pipeline’ow</a:t>
            </a:r>
            <a:r>
              <a:rPr lang="pl-PL"/>
              <a:t> na np. </a:t>
            </a:r>
            <a:r>
              <a:rPr lang="pl-PL" err="1"/>
              <a:t>GitLabi’ie</a:t>
            </a:r>
            <a:r>
              <a:rPr lang="pl-PL"/>
              <a:t> możemy zdefiniować serwisy, które będą uruchamiane w trakcie wykonywania skryptu.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/>
              <a:t>W przypadku budowania aplikacji w ramach </a:t>
            </a:r>
            <a:r>
              <a:rPr lang="pl-PL" err="1"/>
              <a:t>multistage</a:t>
            </a:r>
            <a:r>
              <a:rPr lang="pl-PL"/>
              <a:t> </a:t>
            </a:r>
            <a:r>
              <a:rPr lang="pl-PL" err="1"/>
              <a:t>Dockerfile</a:t>
            </a:r>
            <a:r>
              <a:rPr lang="pl-PL"/>
              <a:t> do uruchomienia </a:t>
            </a:r>
            <a:r>
              <a:rPr lang="pl-PL" err="1"/>
              <a:t>zaleznosci</a:t>
            </a:r>
            <a:r>
              <a:rPr lang="pl-PL"/>
              <a:t> w dodatkowych kontenerach potrzebny będzie dostęp do </a:t>
            </a:r>
            <a:r>
              <a:rPr lang="pl-PL" err="1"/>
              <a:t>docker.sock</a:t>
            </a:r>
            <a:r>
              <a:rPr lang="pl-PL"/>
              <a:t>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/>
              <a:t>Można </a:t>
            </a:r>
            <a:r>
              <a:rPr lang="pl-PL" err="1"/>
              <a:t>użuć</a:t>
            </a:r>
            <a:r>
              <a:rPr lang="pl-PL"/>
              <a:t> </a:t>
            </a:r>
            <a:r>
              <a:rPr lang="pl-PL" err="1"/>
              <a:t>docker.sock</a:t>
            </a:r>
            <a:r>
              <a:rPr lang="pl-PL"/>
              <a:t> hosta, ale w tym celu potrzebny będzie kontener </a:t>
            </a:r>
            <a:r>
              <a:rPr lang="pl-PL" err="1"/>
              <a:t>docker:dind</a:t>
            </a:r>
            <a:r>
              <a:rPr lang="pl-PL"/>
              <a:t> – Docker in Docker.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/>
              <a:t>Konfigurację bazy danych można przekazać poprzez zmienne środowiskowe.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A46754-8C36-F967-1269-F5CDC918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FB1994-9A6C-FA8E-26C2-3E785DBB2B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/>
              <a:t>Test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E866E9E-7AB0-5DF3-B8E7-26EB5835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T</a:t>
            </a:r>
            <a:r>
              <a:rPr lang="pl-PL"/>
              <a:t>esty integracyjne – Baza danych inaczej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B0EEB57-3289-1E57-23BE-A6ABC0BC7B55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oogle Shape;240;p30">
            <a:extLst>
              <a:ext uri="{FF2B5EF4-FFF2-40B4-BE49-F238E27FC236}">
                <a16:creationId xmlns:a16="http://schemas.microsoft.com/office/drawing/2014/main" id="{5A53E498-C749-644B-E103-1BC502D51F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Obraz zawierający tekst, elektronika, komputer, zrzut ekranu&#10;&#10;Opis wygenerowany automatycznie">
            <a:extLst>
              <a:ext uri="{FF2B5EF4-FFF2-40B4-BE49-F238E27FC236}">
                <a16:creationId xmlns:a16="http://schemas.microsoft.com/office/drawing/2014/main" id="{285CDB3C-29A3-8649-643B-378D31AB4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346" y="2131205"/>
            <a:ext cx="8990392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A46754-8C36-F967-1269-F5CDC918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FB1994-9A6C-FA8E-26C2-3E785DBB2B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/>
              <a:t>Test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E866E9E-7AB0-5DF3-B8E7-26EB5835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E</a:t>
            </a:r>
            <a:r>
              <a:rPr lang="pl-PL"/>
              <a:t>2E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3460E5A-BE15-DF43-8250-53BADEE2DB3C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oogle Shape;240;p30">
            <a:extLst>
              <a:ext uri="{FF2B5EF4-FFF2-40B4-BE49-F238E27FC236}">
                <a16:creationId xmlns:a16="http://schemas.microsoft.com/office/drawing/2014/main" id="{8A9895E3-F164-A349-001C-EE341741E6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3B9322B1-DBDF-7AC5-6D1C-18621B971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88" y="3478472"/>
            <a:ext cx="3932886" cy="37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8E7E4E7-CE47-26C9-6C03-3507FD4FE4C6}"/>
              </a:ext>
            </a:extLst>
          </p:cNvPr>
          <p:cNvSpPr txBox="1"/>
          <p:nvPr/>
        </p:nvSpPr>
        <p:spPr>
          <a:xfrm>
            <a:off x="3029593" y="7500390"/>
            <a:ext cx="296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/>
              <a:t>Środowisko produkcyjne</a:t>
            </a:r>
          </a:p>
        </p:txBody>
      </p:sp>
      <p:pic>
        <p:nvPicPr>
          <p:cNvPr id="10" name="Grafika 9" descr="Dzieci z wypełnieniem pełnym">
            <a:extLst>
              <a:ext uri="{FF2B5EF4-FFF2-40B4-BE49-F238E27FC236}">
                <a16:creationId xmlns:a16="http://schemas.microsoft.com/office/drawing/2014/main" id="{0249328F-72C8-E226-79F9-4AC2182CD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3331" y="457200"/>
            <a:ext cx="2438400" cy="2438400"/>
          </a:xfrm>
          <a:prstGeom prst="rect">
            <a:avLst/>
          </a:prstGeom>
        </p:spPr>
      </p:pic>
      <p:sp>
        <p:nvSpPr>
          <p:cNvPr id="13" name="Strzałka w dół 12">
            <a:extLst>
              <a:ext uri="{FF2B5EF4-FFF2-40B4-BE49-F238E27FC236}">
                <a16:creationId xmlns:a16="http://schemas.microsoft.com/office/drawing/2014/main" id="{A89CF15C-8A01-EBE2-60C2-F819862E58A3}"/>
              </a:ext>
            </a:extLst>
          </p:cNvPr>
          <p:cNvSpPr/>
          <p:nvPr/>
        </p:nvSpPr>
        <p:spPr>
          <a:xfrm>
            <a:off x="4270215" y="2421938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DA7079D-B237-C5B0-5B67-5F303C04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46" b="95939" l="2451" r="94608">
                        <a14:foregroundMark x1="35294" y1="13706" x2="35294" y2="13706"/>
                        <a14:foregroundMark x1="36275" y1="12183" x2="36275" y2="12183"/>
                        <a14:foregroundMark x1="47549" y1="10660" x2="47549" y2="10660"/>
                        <a14:foregroundMark x1="47059" y1="9645" x2="22059" y2="16244"/>
                        <a14:foregroundMark x1="22059" y1="16244" x2="19118" y2="24873"/>
                        <a14:foregroundMark x1="13235" y1="27411" x2="10784" y2="57868"/>
                        <a14:foregroundMark x1="10784" y1="57868" x2="16176" y2="80203"/>
                        <a14:foregroundMark x1="16176" y1="80203" x2="27941" y2="93909"/>
                        <a14:foregroundMark x1="27941" y1="93909" x2="43627" y2="97462"/>
                        <a14:foregroundMark x1="43627" y1="97462" x2="75980" y2="91878"/>
                        <a14:foregroundMark x1="75980" y1="91878" x2="94608" y2="56853"/>
                        <a14:foregroundMark x1="94608" y1="56853" x2="80392" y2="26396"/>
                        <a14:foregroundMark x1="80392" y1="26396" x2="62745" y2="12183"/>
                        <a14:foregroundMark x1="62745" y1="12183" x2="47059" y2="9645"/>
                        <a14:foregroundMark x1="30882" y1="37056" x2="30882" y2="37056"/>
                        <a14:foregroundMark x1="21078" y1="27411" x2="41176" y2="67513"/>
                        <a14:foregroundMark x1="41176" y1="67513" x2="42647" y2="81218"/>
                        <a14:foregroundMark x1="42647" y1="81218" x2="62255" y2="74619"/>
                        <a14:foregroundMark x1="62255" y1="74619" x2="69608" y2="45685"/>
                        <a14:foregroundMark x1="69608" y1="45685" x2="63235" y2="19797"/>
                        <a14:foregroundMark x1="63235" y1="19797" x2="55882" y2="20812"/>
                        <a14:foregroundMark x1="25000" y1="18782" x2="17647" y2="31980"/>
                        <a14:foregroundMark x1="17647" y1="31980" x2="12255" y2="59898"/>
                        <a14:foregroundMark x1="12255" y1="59898" x2="15686" y2="73096"/>
                        <a14:foregroundMark x1="15686" y1="73096" x2="25000" y2="81726"/>
                        <a14:foregroundMark x1="25000" y1="81726" x2="37255" y2="87817"/>
                        <a14:foregroundMark x1="37255" y1="87817" x2="57843" y2="90863"/>
                        <a14:foregroundMark x1="57843" y1="90863" x2="75490" y2="87310"/>
                        <a14:foregroundMark x1="75490" y1="87310" x2="87745" y2="61929"/>
                        <a14:foregroundMark x1="87745" y1="61929" x2="86275" y2="26396"/>
                        <a14:foregroundMark x1="86275" y1="26396" x2="75490" y2="18274"/>
                        <a14:foregroundMark x1="75490" y1="18274" x2="45588" y2="13198"/>
                        <a14:foregroundMark x1="45588" y1="13198" x2="29902" y2="15228"/>
                        <a14:foregroundMark x1="29902" y1="15228" x2="23039" y2="20305"/>
                        <a14:foregroundMark x1="26471" y1="29949" x2="27451" y2="29949"/>
                        <a14:foregroundMark x1="22059" y1="29442" x2="23529" y2="28934"/>
                        <a14:foregroundMark x1="27451" y1="31472" x2="49020" y2="34010"/>
                        <a14:foregroundMark x1="26471" y1="36041" x2="14216" y2="47208"/>
                        <a14:foregroundMark x1="41176" y1="37056" x2="27451" y2="61421"/>
                        <a14:foregroundMark x1="59314" y1="35533" x2="44608" y2="53299"/>
                        <a14:foregroundMark x1="64706" y1="47716" x2="41176" y2="62944"/>
                        <a14:foregroundMark x1="64216" y1="52792" x2="36275" y2="68528"/>
                        <a14:foregroundMark x1="75980" y1="55330" x2="60294" y2="68528"/>
                        <a14:foregroundMark x1="78922" y1="29949" x2="50490" y2="29949"/>
                        <a14:foregroundMark x1="34314" y1="51269" x2="21569" y2="54315"/>
                        <a14:foregroundMark x1="15686" y1="55838" x2="27451" y2="71066"/>
                        <a14:foregroundMark x1="27451" y1="79188" x2="49510" y2="84772"/>
                        <a14:foregroundMark x1="56863" y1="86802" x2="73529" y2="74619"/>
                        <a14:foregroundMark x1="79412" y1="63959" x2="82843" y2="47208"/>
                        <a14:foregroundMark x1="50000" y1="3553" x2="50000" y2="3553"/>
                        <a14:foregroundMark x1="2941" y1="59898" x2="2941" y2="59898"/>
                        <a14:foregroundMark x1="42647" y1="95939" x2="42647" y2="9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88" y="3478472"/>
            <a:ext cx="3932886" cy="37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864D3F8-7D99-A956-1539-8C573A03EC1A}"/>
              </a:ext>
            </a:extLst>
          </p:cNvPr>
          <p:cNvSpPr txBox="1"/>
          <p:nvPr/>
        </p:nvSpPr>
        <p:spPr>
          <a:xfrm>
            <a:off x="9295345" y="7524690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/>
              <a:t>Środowisko testowe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611A8D-4525-C16A-13C5-0E33580D91CA}"/>
              </a:ext>
            </a:extLst>
          </p:cNvPr>
          <p:cNvSpPr/>
          <p:nvPr/>
        </p:nvSpPr>
        <p:spPr>
          <a:xfrm>
            <a:off x="9380737" y="1219200"/>
            <a:ext cx="228706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/>
              <a:t>E2E Test </a:t>
            </a:r>
            <a:r>
              <a:rPr lang="pl-PL" sz="2000" err="1"/>
              <a:t>runner</a:t>
            </a:r>
            <a:endParaRPr lang="pl-PL" sz="2000"/>
          </a:p>
        </p:txBody>
      </p:sp>
      <p:sp>
        <p:nvSpPr>
          <p:cNvPr id="17" name="Strzałka w dół 16">
            <a:extLst>
              <a:ext uri="{FF2B5EF4-FFF2-40B4-BE49-F238E27FC236}">
                <a16:creationId xmlns:a16="http://schemas.microsoft.com/office/drawing/2014/main" id="{632B02B5-4969-0A7E-FFA2-56C67DA41584}"/>
              </a:ext>
            </a:extLst>
          </p:cNvPr>
          <p:cNvSpPr/>
          <p:nvPr/>
        </p:nvSpPr>
        <p:spPr>
          <a:xfrm>
            <a:off x="10285899" y="2438871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1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75E-7 -8.33333E-7 L 0.36934 0.00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67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CAA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title"/>
          </p:nvPr>
        </p:nvSpPr>
        <p:spPr>
          <a:xfrm>
            <a:off x="914400" y="4212000"/>
            <a:ext cx="14788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36000" rIns="50775" bIns="36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 Light"/>
              <a:buNone/>
            </a:pPr>
            <a:r>
              <a:rPr lang="pl-PL" dirty="0" err="1">
                <a:solidFill>
                  <a:schemeClr val="dk1"/>
                </a:solidFill>
              </a:rPr>
              <a:t>Release</a:t>
            </a:r>
            <a:r>
              <a:rPr lang="pl-PL" dirty="0">
                <a:solidFill>
                  <a:schemeClr val="dk1"/>
                </a:solidFill>
              </a:rPr>
              <a:t> &amp; </a:t>
            </a:r>
            <a:r>
              <a:rPr lang="pl-PL" dirty="0" err="1">
                <a:solidFill>
                  <a:schemeClr val="dk1"/>
                </a:solidFill>
              </a:rPr>
              <a:t>Deploy</a:t>
            </a:r>
            <a:br>
              <a:rPr lang="en-US" dirty="0">
                <a:solidFill>
                  <a:schemeClr val="dk1"/>
                </a:solidFill>
              </a:rPr>
            </a:b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442" name="Google Shape;4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375" y="7360927"/>
            <a:ext cx="3264276" cy="183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030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A46754-8C36-F967-1269-F5CDC918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FB1994-9A6C-FA8E-26C2-3E785DBB2B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 err="1"/>
              <a:t>Release</a:t>
            </a:r>
            <a:r>
              <a:rPr lang="pl-PL" dirty="0"/>
              <a:t> &amp; </a:t>
            </a:r>
            <a:r>
              <a:rPr lang="pl-PL" dirty="0" err="1"/>
              <a:t>Deploy</a:t>
            </a:r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E866E9E-7AB0-5DF3-B8E7-26EB5835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bg1"/>
                </a:solidFill>
              </a:rPr>
              <a:t>D</a:t>
            </a:r>
            <a:r>
              <a:rPr lang="pl-PL" dirty="0" err="1">
                <a:solidFill>
                  <a:schemeClr val="bg2"/>
                </a:solidFill>
              </a:rPr>
              <a:t>eploy</a:t>
            </a:r>
            <a:r>
              <a:rPr lang="pl-PL" dirty="0">
                <a:solidFill>
                  <a:schemeClr val="bg2"/>
                </a:solidFill>
              </a:rPr>
              <a:t> </a:t>
            </a:r>
            <a:r>
              <a:rPr lang="pl-PL" dirty="0" err="1">
                <a:solidFill>
                  <a:schemeClr val="bg2"/>
                </a:solidFill>
              </a:rPr>
              <a:t>application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3460E5A-BE15-DF43-8250-53BADEE2DB3C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oogle Shape;240;p30">
            <a:extLst>
              <a:ext uri="{FF2B5EF4-FFF2-40B4-BE49-F238E27FC236}">
                <a16:creationId xmlns:a16="http://schemas.microsoft.com/office/drawing/2014/main" id="{8A9895E3-F164-A349-001C-EE341741E6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1FAF125-8FD9-76B6-2DC8-10E0DE760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933284"/>
              </p:ext>
            </p:extLst>
          </p:nvPr>
        </p:nvGraphicFramePr>
        <p:xfrm>
          <a:off x="2770587" y="3350643"/>
          <a:ext cx="10837333" cy="722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2E7AAA46-00D4-DF87-04EC-A3345646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93" y="4214590"/>
            <a:ext cx="2028113" cy="19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3B4BE07-B360-6FDF-FD6E-633592F6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43" y="3280692"/>
            <a:ext cx="2028113" cy="19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6558A984-B4E8-DD60-0608-576D3480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603" y="2301431"/>
            <a:ext cx="2028113" cy="19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Pricing - Container Registry | Microsoft Azure">
            <a:extLst>
              <a:ext uri="{FF2B5EF4-FFF2-40B4-BE49-F238E27FC236}">
                <a16:creationId xmlns:a16="http://schemas.microsoft.com/office/drawing/2014/main" id="{5C6362F9-CB7D-DFE7-B1F6-3D0F0D2B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8" y="1486188"/>
            <a:ext cx="3730518" cy="19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Łącznik łamany 21">
            <a:extLst>
              <a:ext uri="{FF2B5EF4-FFF2-40B4-BE49-F238E27FC236}">
                <a16:creationId xmlns:a16="http://schemas.microsoft.com/office/drawing/2014/main" id="{8EE55544-A7D1-F7C1-78FA-639FF68455C8}"/>
              </a:ext>
            </a:extLst>
          </p:cNvPr>
          <p:cNvCxnSpPr>
            <a:stCxn id="20" idx="2"/>
            <a:endCxn id="11" idx="1"/>
          </p:cNvCxnSpPr>
          <p:nvPr/>
        </p:nvCxnSpPr>
        <p:spPr>
          <a:xfrm rot="16200000" flipH="1">
            <a:off x="1776085" y="3721342"/>
            <a:ext cx="1749141" cy="119587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Pięciokąt 23">
            <a:extLst>
              <a:ext uri="{FF2B5EF4-FFF2-40B4-BE49-F238E27FC236}">
                <a16:creationId xmlns:a16="http://schemas.microsoft.com/office/drawing/2014/main" id="{2F8327AB-E2F7-E714-9FE2-095776764FBE}"/>
              </a:ext>
            </a:extLst>
          </p:cNvPr>
          <p:cNvSpPr/>
          <p:nvPr/>
        </p:nvSpPr>
        <p:spPr>
          <a:xfrm>
            <a:off x="-19981" y="4863368"/>
            <a:ext cx="1906661" cy="66096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dirty="0" err="1"/>
              <a:t>Pipeline</a:t>
            </a:r>
            <a:endParaRPr lang="pl-PL" sz="2000" dirty="0"/>
          </a:p>
        </p:txBody>
      </p:sp>
      <p:cxnSp>
        <p:nvCxnSpPr>
          <p:cNvPr id="31" name="Łącznik zakrzywiony 30">
            <a:extLst>
              <a:ext uri="{FF2B5EF4-FFF2-40B4-BE49-F238E27FC236}">
                <a16:creationId xmlns:a16="http://schemas.microsoft.com/office/drawing/2014/main" id="{BBB1BC4E-385C-EF40-9C20-2F0CD3E76564}"/>
              </a:ext>
            </a:extLst>
          </p:cNvPr>
          <p:cNvCxnSpPr>
            <a:cxnSpLocks/>
            <a:stCxn id="11" idx="0"/>
            <a:endCxn id="12" idx="0"/>
          </p:cNvCxnSpPr>
          <p:nvPr/>
        </p:nvCxnSpPr>
        <p:spPr>
          <a:xfrm rot="5400000" flipH="1" flipV="1">
            <a:off x="5728376" y="1814966"/>
            <a:ext cx="933898" cy="3865350"/>
          </a:xfrm>
          <a:prstGeom prst="curvedConnector3">
            <a:avLst>
              <a:gd name="adj1" fmla="val 186127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Łącznik zakrzywiony 37">
            <a:extLst>
              <a:ext uri="{FF2B5EF4-FFF2-40B4-BE49-F238E27FC236}">
                <a16:creationId xmlns:a16="http://schemas.microsoft.com/office/drawing/2014/main" id="{33A1AC25-ED8A-6B6E-9E69-9FCD1786DB70}"/>
              </a:ext>
            </a:extLst>
          </p:cNvPr>
          <p:cNvCxnSpPr>
            <a:stCxn id="12" idx="0"/>
            <a:endCxn id="18" idx="0"/>
          </p:cNvCxnSpPr>
          <p:nvPr/>
        </p:nvCxnSpPr>
        <p:spPr>
          <a:xfrm rot="5400000" flipH="1" flipV="1">
            <a:off x="9535200" y="894232"/>
            <a:ext cx="979261" cy="3793660"/>
          </a:xfrm>
          <a:prstGeom prst="curvedConnector3">
            <a:avLst>
              <a:gd name="adj1" fmla="val 195970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0" name="Grafika 39" descr="Profil męski z wypełnieniem pełnym">
            <a:extLst>
              <a:ext uri="{FF2B5EF4-FFF2-40B4-BE49-F238E27FC236}">
                <a16:creationId xmlns:a16="http://schemas.microsoft.com/office/drawing/2014/main" id="{02DB3534-2041-47D3-88F1-D318DB73A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2690" y="702458"/>
            <a:ext cx="1742140" cy="1742140"/>
          </a:xfrm>
          <a:prstGeom prst="rect">
            <a:avLst/>
          </a:prstGeom>
        </p:spPr>
      </p:pic>
      <p:sp>
        <p:nvSpPr>
          <p:cNvPr id="41" name="Dymek myśli: chmurka 28">
            <a:extLst>
              <a:ext uri="{FF2B5EF4-FFF2-40B4-BE49-F238E27FC236}">
                <a16:creationId xmlns:a16="http://schemas.microsoft.com/office/drawing/2014/main" id="{F62BBD7D-0FB8-6A7B-1F26-79334EA1F0B9}"/>
              </a:ext>
            </a:extLst>
          </p:cNvPr>
          <p:cNvSpPr/>
          <p:nvPr/>
        </p:nvSpPr>
        <p:spPr>
          <a:xfrm>
            <a:off x="10024830" y="139700"/>
            <a:ext cx="2513584" cy="1250509"/>
          </a:xfrm>
          <a:prstGeom prst="cloudCallout">
            <a:avLst>
              <a:gd name="adj1" fmla="val -79132"/>
              <a:gd name="adj2" fmla="val 419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3" name="Grafika 42" descr="Ukończono z wypełnieniem pełnym">
            <a:extLst>
              <a:ext uri="{FF2B5EF4-FFF2-40B4-BE49-F238E27FC236}">
                <a16:creationId xmlns:a16="http://schemas.microsoft.com/office/drawing/2014/main" id="{8B180136-86DB-DEF2-696E-6AF91788C6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24735" y="3077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1CF0CD5-14D8-15DC-D681-CE2227A0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93125"/>
            <a:ext cx="5909733" cy="6206400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Definiujemy jaką aplikację chcemy uruchomić.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Definiujemy ile replik danej aplikacji potrzebujemy.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Możemy zdefiniować </a:t>
            </a:r>
            <a:r>
              <a:rPr lang="pl-PL" dirty="0" err="1"/>
              <a:t>hooki</a:t>
            </a:r>
            <a:r>
              <a:rPr lang="pl-PL" dirty="0"/>
              <a:t> k8s.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Możemy zdefiniować ograniczenia zasobów.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Możemy zdefiniować dostęp z zewnątrz klastra definiując serwis.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Możemy zdefiniować reguły </a:t>
            </a:r>
            <a:r>
              <a:rPr lang="pl-PL" dirty="0" err="1"/>
              <a:t>Ingress</a:t>
            </a:r>
            <a:r>
              <a:rPr lang="pl-PL" dirty="0"/>
              <a:t>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pl-PL" dirty="0"/>
              <a:t>I wiele wiele więcej…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28600" indent="0" algn="ctr"/>
            <a:r>
              <a:rPr lang="pl-PL" sz="2000" dirty="0" err="1">
                <a:solidFill>
                  <a:schemeClr val="bg1"/>
                </a:solidFill>
              </a:rPr>
              <a:t>Desired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state</a:t>
            </a:r>
            <a:r>
              <a:rPr lang="pl-PL" sz="2000" dirty="0">
                <a:solidFill>
                  <a:schemeClr val="bg1"/>
                </a:solidFill>
              </a:rPr>
              <a:t> management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A46754-8C36-F967-1269-F5CDC918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FB1994-9A6C-FA8E-26C2-3E785DBB2B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 err="1"/>
              <a:t>Release</a:t>
            </a:r>
            <a:r>
              <a:rPr lang="pl-PL" dirty="0"/>
              <a:t> &amp; </a:t>
            </a:r>
            <a:r>
              <a:rPr lang="pl-PL" dirty="0" err="1"/>
              <a:t>Deploy</a:t>
            </a:r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E866E9E-7AB0-5DF3-B8E7-26EB5835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P</a:t>
            </a:r>
            <a:r>
              <a:rPr lang="pl-PL" dirty="0"/>
              <a:t>lik </a:t>
            </a:r>
            <a:r>
              <a:rPr lang="pl-PL" dirty="0" err="1"/>
              <a:t>deploymentu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B0EEB57-3289-1E57-23BE-A6ABC0BC7B55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oogle Shape;240;p30">
            <a:extLst>
              <a:ext uri="{FF2B5EF4-FFF2-40B4-BE49-F238E27FC236}">
                <a16:creationId xmlns:a16="http://schemas.microsoft.com/office/drawing/2014/main" id="{5A53E498-C749-644B-E103-1BC502D51F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Obraz zawierający tekst, zrzut ekranu, oprogramowanie, komputer&#10;&#10;Opis wygenerowany automatycznie">
            <a:extLst>
              <a:ext uri="{FF2B5EF4-FFF2-40B4-BE49-F238E27FC236}">
                <a16:creationId xmlns:a16="http://schemas.microsoft.com/office/drawing/2014/main" id="{6EC64374-CDBF-63DE-817B-FFF15689F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202" y="1421931"/>
            <a:ext cx="7772400" cy="63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0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C69A3F9-CBF5-4DE4-6A51-564549F4E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72100"/>
            <a:ext cx="6939000" cy="5283173"/>
          </a:xfrm>
        </p:spPr>
        <p:txBody>
          <a:bodyPr/>
          <a:lstStyle/>
          <a:p>
            <a:r>
              <a:rPr lang="pl-PL" sz="2400" b="1" dirty="0"/>
              <a:t>Teoria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Czym jest </a:t>
            </a:r>
            <a:r>
              <a:rPr lang="pl-PL" sz="1800" dirty="0" err="1"/>
              <a:t>docker</a:t>
            </a:r>
            <a:r>
              <a:rPr lang="pl-PL" sz="1800" dirty="0"/>
              <a:t>?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Docker CLI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Jak pracować z </a:t>
            </a:r>
            <a:r>
              <a:rPr lang="pl-PL" sz="1800" dirty="0" err="1"/>
              <a:t>dockerem</a:t>
            </a:r>
            <a:r>
              <a:rPr lang="pl-PL" sz="1800" dirty="0"/>
              <a:t>?</a:t>
            </a:r>
          </a:p>
          <a:p>
            <a:pPr marL="228600" indent="0"/>
            <a:endParaRPr lang="pl-PL" sz="2400" b="1" dirty="0"/>
          </a:p>
          <a:p>
            <a:pPr marL="228600" indent="0"/>
            <a:r>
              <a:rPr lang="pl-PL" sz="2400" b="1" dirty="0"/>
              <a:t>Praktyka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Jak pracujemy?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SLDC i </a:t>
            </a:r>
            <a:r>
              <a:rPr lang="pl-PL" sz="1800" dirty="0" err="1"/>
              <a:t>DevOps</a:t>
            </a:r>
            <a:endParaRPr lang="pl-PL" sz="1800" dirty="0"/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Gdzie i jak można użyć </a:t>
            </a:r>
            <a:r>
              <a:rPr lang="pl-PL" sz="1800" dirty="0" err="1"/>
              <a:t>dockera</a:t>
            </a:r>
            <a:r>
              <a:rPr lang="pl-PL" sz="1800" dirty="0"/>
              <a:t>?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Czym jest </a:t>
            </a:r>
            <a:r>
              <a:rPr lang="pl-PL" sz="1800" dirty="0" err="1"/>
              <a:t>kubernetes</a:t>
            </a:r>
            <a:r>
              <a:rPr lang="pl-PL" sz="1800" dirty="0"/>
              <a:t> i jak jest używany?</a:t>
            </a:r>
          </a:p>
          <a:p>
            <a:pPr marL="571500" indent="-342900">
              <a:buFont typeface="+mj-lt"/>
              <a:buAutoNum type="arabicPeriod"/>
            </a:pPr>
            <a:r>
              <a:rPr lang="pl-PL" sz="1800" dirty="0"/>
              <a:t>Jak mogę użyć wiedzę z prezentacji w projektach na uczelni?</a:t>
            </a:r>
          </a:p>
          <a:p>
            <a:pPr marL="571500" indent="-342900">
              <a:buFont typeface="+mj-lt"/>
              <a:buAutoNum type="arabicPeriod"/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4E9869-AD91-A765-0997-6825024E4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0A22B261-E5CC-1EFC-7CE6-6719989F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A</a:t>
            </a:r>
            <a:r>
              <a:rPr lang="pl-PL" dirty="0">
                <a:solidFill>
                  <a:schemeClr val="bg2"/>
                </a:solidFill>
              </a:rPr>
              <a:t>genda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F2F32A8-C4BA-DFD3-7D95-AFF6CAA36099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oogle Shape;240;p30">
            <a:extLst>
              <a:ext uri="{FF2B5EF4-FFF2-40B4-BE49-F238E27FC236}">
                <a16:creationId xmlns:a16="http://schemas.microsoft.com/office/drawing/2014/main" id="{71D2EB67-7A63-49D7-F08C-6381E3766D5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113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A46754-8C36-F967-1269-F5CDC9182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FB1994-9A6C-FA8E-26C2-3E785DBB2B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 err="1"/>
              <a:t>Release</a:t>
            </a:r>
            <a:r>
              <a:rPr lang="pl-PL" dirty="0"/>
              <a:t> &amp; </a:t>
            </a:r>
            <a:r>
              <a:rPr lang="pl-PL" dirty="0" err="1"/>
              <a:t>Deploy</a:t>
            </a:r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E866E9E-7AB0-5DF3-B8E7-26EB5835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J</a:t>
            </a:r>
            <a:r>
              <a:rPr lang="pl-PL" dirty="0">
                <a:solidFill>
                  <a:schemeClr val="bg2"/>
                </a:solidFill>
              </a:rPr>
              <a:t>ak poćwiczyć na projektach przygotowywanych na zajęciach?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B0EEB57-3289-1E57-23BE-A6ABC0BC7B55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oogle Shape;240;p30">
            <a:extLst>
              <a:ext uri="{FF2B5EF4-FFF2-40B4-BE49-F238E27FC236}">
                <a16:creationId xmlns:a16="http://schemas.microsoft.com/office/drawing/2014/main" id="{5A53E498-C749-644B-E103-1BC502D51F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6CAD393-BEC8-7D78-4E27-9437974E9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b="1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and start environment</a:t>
            </a:r>
          </a:p>
          <a:p>
            <a:r>
              <a:rPr lang="en-US" noProof="0" dirty="0">
                <a:latin typeface="Consolas" panose="020B0609020204030204" pitchFamily="49" charset="0"/>
                <a:cs typeface="Consolas" panose="020B0609020204030204" pitchFamily="49" charset="0"/>
              </a:rPr>
              <a:t>docker-compose up</a:t>
            </a:r>
          </a:p>
          <a:p>
            <a:endParaRPr lang="en-US" noProof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7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Stop and destroy environment</a:t>
            </a:r>
            <a:endParaRPr lang="en-US" sz="1700" b="1" noProof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noProof="0" dirty="0">
                <a:latin typeface="Consolas" panose="020B0609020204030204" pitchFamily="49" charset="0"/>
                <a:cs typeface="Consolas" panose="020B0609020204030204" pitchFamily="49" charset="0"/>
              </a:rPr>
              <a:t>docker-compose down</a:t>
            </a:r>
          </a:p>
          <a:p>
            <a:endParaRPr lang="en-US" noProof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Restart environment</a:t>
            </a:r>
            <a:endParaRPr lang="en-US" b="1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noProof="0" dirty="0">
                <a:latin typeface="Consolas" panose="020B0609020204030204" pitchFamily="49" charset="0"/>
                <a:cs typeface="Consolas" panose="020B0609020204030204" pitchFamily="49" charset="0"/>
              </a:rPr>
              <a:t>docker-compose restart</a:t>
            </a:r>
          </a:p>
          <a:p>
            <a:endParaRPr lang="en-US" noProof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stopped environment</a:t>
            </a:r>
            <a:endParaRPr lang="en-US" sz="1700" b="1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noProof="0" dirty="0">
                <a:latin typeface="Consolas" panose="020B0609020204030204" pitchFamily="49" charset="0"/>
                <a:cs typeface="Consolas" panose="020B0609020204030204" pitchFamily="49" charset="0"/>
              </a:rPr>
              <a:t>docker-compose start</a:t>
            </a:r>
          </a:p>
          <a:p>
            <a:endParaRPr lang="en-US" noProof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7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Stop started environment</a:t>
            </a:r>
            <a:endParaRPr lang="en-US" sz="1700" b="1" noProof="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noProof="0" dirty="0">
                <a:latin typeface="Consolas" panose="020B0609020204030204" pitchFamily="49" charset="0"/>
                <a:cs typeface="Consolas" panose="020B0609020204030204" pitchFamily="49" charset="0"/>
              </a:rPr>
              <a:t>docker-compose stop</a:t>
            </a:r>
          </a:p>
        </p:txBody>
      </p:sp>
      <p:pic>
        <p:nvPicPr>
          <p:cNvPr id="11" name="Obraz 10" descr="Obraz zawierający tekst, zrzut ekranu, oprogramowanie, Oprogramowanie multimedialne&#10;&#10;Opis wygenerowany automatycznie">
            <a:extLst>
              <a:ext uri="{FF2B5EF4-FFF2-40B4-BE49-F238E27FC236}">
                <a16:creationId xmlns:a16="http://schemas.microsoft.com/office/drawing/2014/main" id="{4E616DC4-0075-9A44-9979-78073AF43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683" y="1893125"/>
            <a:ext cx="5751732" cy="57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1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CAA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title"/>
          </p:nvPr>
        </p:nvSpPr>
        <p:spPr>
          <a:xfrm>
            <a:off x="914400" y="4212000"/>
            <a:ext cx="14788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36000" rIns="50775" bIns="36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 Light"/>
              <a:buNone/>
            </a:pPr>
            <a:r>
              <a:rPr lang="pl-PL" dirty="0">
                <a:solidFill>
                  <a:schemeClr val="dk1"/>
                </a:solidFill>
              </a:rPr>
              <a:t>Działanie i monitoring</a:t>
            </a:r>
            <a:br>
              <a:rPr lang="en-US" dirty="0">
                <a:solidFill>
                  <a:schemeClr val="dk1"/>
                </a:solidFill>
              </a:rPr>
            </a:b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442" name="Google Shape;4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375" y="7360927"/>
            <a:ext cx="3264276" cy="183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132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0A5CAFB-2AB3-0926-F694-50FBF7A1E9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670550-EDDD-FF5A-0D6A-E34A449A4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Działanie i monitoring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6F32833-F582-8304-EC93-66636077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U</a:t>
            </a:r>
            <a:r>
              <a:rPr lang="pl-PL" dirty="0"/>
              <a:t>ruchomienie aplikacji</a:t>
            </a:r>
          </a:p>
        </p:txBody>
      </p:sp>
      <p:pic>
        <p:nvPicPr>
          <p:cNvPr id="12" name="Obraz 11" descr="Obraz zawierający tekst, zrzut ekranu, multimedia, oprogramowanie">
            <a:extLst>
              <a:ext uri="{FF2B5EF4-FFF2-40B4-BE49-F238E27FC236}">
                <a16:creationId xmlns:a16="http://schemas.microsoft.com/office/drawing/2014/main" id="{084B84E9-FCCC-28BC-22BF-A2526F6DF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611" y="3349315"/>
            <a:ext cx="10333127" cy="3491809"/>
          </a:xfrm>
          <a:prstGeom prst="rect">
            <a:avLst/>
          </a:prstGeom>
        </p:spPr>
      </p:pic>
      <p:pic>
        <p:nvPicPr>
          <p:cNvPr id="7" name="Google Shape;240;p30">
            <a:extLst>
              <a:ext uri="{FF2B5EF4-FFF2-40B4-BE49-F238E27FC236}">
                <a16:creationId xmlns:a16="http://schemas.microsoft.com/office/drawing/2014/main" id="{B2265755-BC03-BA04-8F1F-7195DEA319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727E7416-929B-F6B1-73AD-1DA98BA47983}"/>
              </a:ext>
            </a:extLst>
          </p:cNvPr>
          <p:cNvSpPr txBox="1">
            <a:spLocks/>
          </p:cNvSpPr>
          <p:nvPr/>
        </p:nvSpPr>
        <p:spPr>
          <a:xfrm>
            <a:off x="690924" y="3648956"/>
            <a:ext cx="4949687" cy="28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100"/>
              </a:buClr>
              <a:buSzPts val="2058"/>
              <a:buFont typeface="Open Sans Light"/>
              <a:buNone/>
              <a:defRPr sz="1400" b="1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96621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646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9662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646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9662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646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9662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Clr>
                <a:srgbClr val="FF7100"/>
              </a:buClr>
              <a:buSzPts val="2646"/>
              <a:buFont typeface="Open Sans Light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96620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2646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96620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2646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96621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2646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96621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2646"/>
              <a:buFont typeface="Open Sans"/>
              <a:buChar char="•"/>
              <a:defRPr sz="25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5143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/>
              <a:t>Wybór odpowiedniego obrazu bazowego.</a:t>
            </a:r>
          </a:p>
          <a:p>
            <a:pPr marL="5143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/>
              <a:t>Skopiowanie zbudowanej już wcześniej aplikacji.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--from=</a:t>
            </a:r>
            <a:r>
              <a:rPr lang="pl-PL" dirty="0" err="1"/>
              <a:t>build</a:t>
            </a:r>
            <a:r>
              <a:rPr lang="pl-PL" dirty="0"/>
              <a:t> – kopiujemy zbudowane artefakty z etapu budowania aplikacji.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l-PL" dirty="0"/>
              <a:t>Kontener użyty do budowania nie wpływa na rozmiar </a:t>
            </a:r>
            <a:r>
              <a:rPr lang="pl-PL" dirty="0" err="1"/>
              <a:t>wynikowgo</a:t>
            </a:r>
            <a:r>
              <a:rPr lang="pl-PL" dirty="0"/>
              <a:t> obrazu.</a:t>
            </a:r>
          </a:p>
          <a:p>
            <a:pPr marL="5143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/>
              <a:t>Uruchamiamy aplikację.</a:t>
            </a:r>
          </a:p>
        </p:txBody>
      </p:sp>
    </p:spTree>
    <p:extLst>
      <p:ext uri="{BB962C8B-B14F-4D97-AF65-F5344CB8AC3E}">
        <p14:creationId xmlns:p14="http://schemas.microsoft.com/office/powerpoint/2010/main" val="8019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CAD5B-BF13-B7AD-7099-3EB2075FB2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B67C65D-CEA8-1965-A93C-B086297FAA8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/>
              <a:t>Działanie i monitoring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811134D-B7A3-B820-53C0-422758B2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Integracja z </a:t>
            </a:r>
            <a:r>
              <a:rPr lang="pl-PL" err="1"/>
              <a:t>Grafaną</a:t>
            </a: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72C760A-B1C1-0D91-718E-7AA3059FBEF8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oogle Shape;240;p30">
            <a:extLst>
              <a:ext uri="{FF2B5EF4-FFF2-40B4-BE49-F238E27FC236}">
                <a16:creationId xmlns:a16="http://schemas.microsoft.com/office/drawing/2014/main" id="{93DF5CB1-C3DC-2167-FACB-52334A7EAF1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BCABEC4-F0B8-965F-D6B9-2DB9361F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28" y="2025411"/>
            <a:ext cx="8721344" cy="487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740F3EA-7569-AA31-612C-C366E16A8EAC}"/>
              </a:ext>
            </a:extLst>
          </p:cNvPr>
          <p:cNvSpPr txBox="1"/>
          <p:nvPr/>
        </p:nvSpPr>
        <p:spPr>
          <a:xfrm>
            <a:off x="12717481" y="6968629"/>
            <a:ext cx="3026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/>
              <a:t>Źródło: https://grafana.com/grafana/</a:t>
            </a:r>
          </a:p>
        </p:txBody>
      </p:sp>
      <p:pic>
        <p:nvPicPr>
          <p:cNvPr id="13" name="Obraz 12" descr="Obraz zawierający tekst, elektronika, zrzut ekranu, multimedia&#10;&#10;Opis wygenerowany automatycznie">
            <a:extLst>
              <a:ext uri="{FF2B5EF4-FFF2-40B4-BE49-F238E27FC236}">
                <a16:creationId xmlns:a16="http://schemas.microsoft.com/office/drawing/2014/main" id="{941F0348-6CF4-0DDB-3094-0AAC1AFFB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523" r="96429">
                        <a14:foregroundMark x1="3571" y1="11130" x2="10470" y2="11217"/>
                        <a14:foregroundMark x1="10470" y1="11217" x2="10861" y2="11130"/>
                        <a14:foregroundMark x1="92955" y1="11913" x2="96282" y2="11130"/>
                        <a14:foregroundMark x1="96135" y1="13826" x2="96135" y2="13826"/>
                        <a14:foregroundMark x1="95988" y1="12087" x2="96429" y2="16000"/>
                        <a14:backgroundMark x1="2886" y1="11391" x2="294" y2="89217"/>
                        <a14:backgroundMark x1="294" y1="89217" x2="22260" y2="97826"/>
                        <a14:backgroundMark x1="22260" y1="97826" x2="98337" y2="92435"/>
                        <a14:backgroundMark x1="98337" y1="92435" x2="98386" y2="23913"/>
                        <a14:backgroundMark x1="95092" y1="10234" x2="93738" y2="4609"/>
                        <a14:backgroundMark x1="98386" y1="23913" x2="96476" y2="15983"/>
                        <a14:backgroundMark x1="93738" y1="4609" x2="4256" y2="4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1956436"/>
            <a:ext cx="8851392" cy="49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multimedia, oprogramowanie">
            <a:extLst>
              <a:ext uri="{FF2B5EF4-FFF2-40B4-BE49-F238E27FC236}">
                <a16:creationId xmlns:a16="http://schemas.microsoft.com/office/drawing/2014/main" id="{95BDF66F-1E25-15CB-8672-740D1E720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21" y="1360146"/>
            <a:ext cx="11222267" cy="6423705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CAD5B-BF13-B7AD-7099-3EB2075FB2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B67C65D-CEA8-1965-A93C-B086297FAA8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/>
              <a:t>Działanie i monitoring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811134D-B7A3-B820-53C0-422758B2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solidFill>
                  <a:schemeClr val="bg1"/>
                </a:solidFill>
              </a:rPr>
              <a:t>L</a:t>
            </a:r>
            <a:r>
              <a:rPr lang="pl-PL" err="1"/>
              <a:t>iveness</a:t>
            </a:r>
            <a:r>
              <a:rPr lang="pl-PL"/>
              <a:t> and Readiness </a:t>
            </a:r>
            <a:r>
              <a:rPr lang="pl-PL" err="1"/>
              <a:t>probes</a:t>
            </a: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72C760A-B1C1-0D91-718E-7AA3059FBEF8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oogle Shape;240;p30">
            <a:extLst>
              <a:ext uri="{FF2B5EF4-FFF2-40B4-BE49-F238E27FC236}">
                <a16:creationId xmlns:a16="http://schemas.microsoft.com/office/drawing/2014/main" id="{9EDF378E-C701-A510-61CF-9C6A617C4F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Obraz zawierający tekst, zrzut ekranu, komputer, oprogramowanie&#10;&#10;Opis wygenerowany automatycznie">
            <a:extLst>
              <a:ext uri="{FF2B5EF4-FFF2-40B4-BE49-F238E27FC236}">
                <a16:creationId xmlns:a16="http://schemas.microsoft.com/office/drawing/2014/main" id="{7492B7AB-26C1-5DD2-36CC-1DAD56A2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24" b="90369" l="4207" r="95597">
                        <a14:foregroundMark x1="4305" y1="8824" x2="4305" y2="8824"/>
                        <a14:foregroundMark x1="95450" y1="9343" x2="95450" y2="9343"/>
                        <a14:foregroundMark x1="95597" y1="90369" x2="95597" y2="903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9254" y="810767"/>
            <a:ext cx="8867310" cy="752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CAD5B-BF13-B7AD-7099-3EB2075FB2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B67C65D-CEA8-1965-A93C-B086297FAA8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/>
              <a:t>Links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72C760A-B1C1-0D91-718E-7AA3059FBEF8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oogle Shape;240;p30">
            <a:extLst>
              <a:ext uri="{FF2B5EF4-FFF2-40B4-BE49-F238E27FC236}">
                <a16:creationId xmlns:a16="http://schemas.microsoft.com/office/drawing/2014/main" id="{9EDF378E-C701-A510-61CF-9C6A617C4F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Obraz zawierający wzór, ścieg&#10;&#10;Opis wygenerowany automatycznie">
            <a:extLst>
              <a:ext uri="{FF2B5EF4-FFF2-40B4-BE49-F238E27FC236}">
                <a16:creationId xmlns:a16="http://schemas.microsoft.com/office/drawing/2014/main" id="{76EFA135-1830-E73C-883F-B99276A41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297" y="1371493"/>
            <a:ext cx="3775406" cy="382475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39A1367-5246-158E-B7ED-909E0AB54360}"/>
              </a:ext>
            </a:extLst>
          </p:cNvPr>
          <p:cNvSpPr txBox="1"/>
          <p:nvPr/>
        </p:nvSpPr>
        <p:spPr>
          <a:xfrm>
            <a:off x="2665607" y="5765369"/>
            <a:ext cx="1092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</a:t>
            </a:r>
            <a:r>
              <a:rPr lang="pl-P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://</a:t>
            </a:r>
            <a:r>
              <a:rPr lang="pl-PL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mateuszbryll.com</a:t>
            </a:r>
            <a:r>
              <a:rPr lang="pl-P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pl-P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/put-net-software-engineering-talks-2024/</a:t>
            </a:r>
          </a:p>
        </p:txBody>
      </p:sp>
    </p:spTree>
    <p:extLst>
      <p:ext uri="{BB962C8B-B14F-4D97-AF65-F5344CB8AC3E}">
        <p14:creationId xmlns:p14="http://schemas.microsoft.com/office/powerpoint/2010/main" val="3883935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5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748" name="Google Shape;748;p75"/>
          <p:cNvPicPr preferRelativeResize="0"/>
          <p:nvPr/>
        </p:nvPicPr>
        <p:blipFill rotWithShape="1">
          <a:blip r:embed="rId3">
            <a:alphaModFix/>
          </a:blip>
          <a:srcRect t="714" r="388"/>
          <a:stretch/>
        </p:blipFill>
        <p:spPr>
          <a:xfrm>
            <a:off x="0" y="0"/>
            <a:ext cx="16320399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75"/>
          <p:cNvSpPr txBox="1">
            <a:spLocks noGrp="1"/>
          </p:cNvSpPr>
          <p:nvPr>
            <p:ph type="body" idx="4294967295"/>
          </p:nvPr>
        </p:nvSpPr>
        <p:spPr>
          <a:xfrm>
            <a:off x="12980850" y="7240900"/>
            <a:ext cx="118920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175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468"/>
              <a:buFont typeface="Open Sans Light"/>
              <a:buNone/>
            </a:pPr>
            <a:r>
              <a:rPr lang="en-US" sz="4000" b="1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Dziękuję</a:t>
            </a:r>
            <a:r>
              <a:rPr lang="en-US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sz="4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CAA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title"/>
          </p:nvPr>
        </p:nvSpPr>
        <p:spPr>
          <a:xfrm>
            <a:off x="914400" y="4212000"/>
            <a:ext cx="14788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36000" rIns="50775" bIns="36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 Light"/>
              <a:buNone/>
            </a:pPr>
            <a:r>
              <a:rPr lang="pl-PL" dirty="0">
                <a:solidFill>
                  <a:schemeClr val="dk1"/>
                </a:solidFill>
              </a:rPr>
              <a:t>Teoria</a:t>
            </a:r>
            <a:br>
              <a:rPr lang="en-US" dirty="0">
                <a:solidFill>
                  <a:schemeClr val="dk1"/>
                </a:solidFill>
              </a:rPr>
            </a:b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442" name="Google Shape;4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375" y="7360927"/>
            <a:ext cx="3264276" cy="183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3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4E9869-AD91-A765-0997-6825024E4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20B1C0-779C-05B0-86C4-78A265B1AC2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/>
              <a:t>Teoria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0A22B261-E5CC-1EFC-7CE6-6719989F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D</a:t>
            </a:r>
            <a:r>
              <a:rPr lang="pl-PL" dirty="0"/>
              <a:t>ocker vs Maszyny Wirtualne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F2F32A8-C4BA-DFD3-7D95-AFF6CAA36099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oogle Shape;240;p30">
            <a:extLst>
              <a:ext uri="{FF2B5EF4-FFF2-40B4-BE49-F238E27FC236}">
                <a16:creationId xmlns:a16="http://schemas.microsoft.com/office/drawing/2014/main" id="{71D2EB67-7A63-49D7-F08C-6381E3766D5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Virtual Machine vs Container - Techplayon">
            <a:extLst>
              <a:ext uri="{FF2B5EF4-FFF2-40B4-BE49-F238E27FC236}">
                <a16:creationId xmlns:a16="http://schemas.microsoft.com/office/drawing/2014/main" id="{5ECC2540-925D-F289-BACD-A2B1934C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57" y="1575010"/>
            <a:ext cx="10751086" cy="46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54F9703-2855-2CF7-172F-971825237732}"/>
              </a:ext>
            </a:extLst>
          </p:cNvPr>
          <p:cNvSpPr txBox="1"/>
          <p:nvPr/>
        </p:nvSpPr>
        <p:spPr>
          <a:xfrm>
            <a:off x="914400" y="8580005"/>
            <a:ext cx="5367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Żródło</a:t>
            </a:r>
            <a:r>
              <a:rPr lang="pl-PL" dirty="0"/>
              <a:t>: </a:t>
            </a: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www.techplayon.com</a:t>
            </a:r>
            <a:r>
              <a:rPr lang="pl-PL" dirty="0"/>
              <a:t>/</a:t>
            </a:r>
            <a:r>
              <a:rPr lang="pl-PL" dirty="0" err="1"/>
              <a:t>virtual</a:t>
            </a:r>
            <a:r>
              <a:rPr lang="pl-PL" dirty="0"/>
              <a:t>-</a:t>
            </a:r>
            <a:r>
              <a:rPr lang="pl-PL" dirty="0" err="1"/>
              <a:t>machine</a:t>
            </a:r>
            <a:r>
              <a:rPr lang="pl-PL" dirty="0"/>
              <a:t>-vs-</a:t>
            </a:r>
            <a:r>
              <a:rPr lang="pl-PL" dirty="0" err="1"/>
              <a:t>container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2199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C69A3F9-CBF5-4DE4-6A51-564549F4E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75437" y="685800"/>
            <a:ext cx="4829826" cy="3956427"/>
          </a:xfrm>
        </p:spPr>
        <p:txBody>
          <a:bodyPr/>
          <a:lstStyle/>
          <a:p>
            <a:r>
              <a:rPr lang="pl-PL" sz="2400" b="1" dirty="0"/>
              <a:t>Obrazy</a:t>
            </a:r>
          </a:p>
          <a:p>
            <a:pPr marL="228600" indent="0"/>
            <a:r>
              <a:rPr lang="pl-PL" sz="1300" b="1" dirty="0" err="1">
                <a:solidFill>
                  <a:schemeClr val="bg1"/>
                </a:solidFill>
              </a:rPr>
              <a:t>Build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an</a:t>
            </a:r>
            <a:r>
              <a:rPr lang="pl-PL" sz="1300" b="1" dirty="0">
                <a:solidFill>
                  <a:schemeClr val="bg1"/>
                </a:solidFill>
              </a:rPr>
              <a:t> Image from a </a:t>
            </a:r>
            <a:r>
              <a:rPr lang="pl-PL" sz="1300" b="1" dirty="0" err="1">
                <a:solidFill>
                  <a:schemeClr val="bg1"/>
                </a:solidFill>
              </a:rPr>
              <a:t>Dockerfile</a:t>
            </a:r>
            <a:br>
              <a:rPr lang="pl-PL" sz="1200" dirty="0"/>
            </a:b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build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-t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image_name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lang="pl-PL" sz="1200" dirty="0"/>
            </a:br>
            <a:endParaRPr lang="pl-PL" sz="1200" dirty="0"/>
          </a:p>
          <a:p>
            <a:pPr marL="228600" indent="0"/>
            <a:r>
              <a:rPr lang="pl-PL" sz="1300" b="1" dirty="0">
                <a:solidFill>
                  <a:schemeClr val="bg1"/>
                </a:solidFill>
              </a:rPr>
              <a:t>List </a:t>
            </a:r>
            <a:r>
              <a:rPr lang="pl-PL" sz="1300" b="1" dirty="0" err="1">
                <a:solidFill>
                  <a:schemeClr val="bg1"/>
                </a:solidFill>
              </a:rPr>
              <a:t>local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images</a:t>
            </a:r>
            <a:br>
              <a:rPr lang="pl-PL" sz="1200" dirty="0"/>
            </a:b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images</a:t>
            </a:r>
            <a:br>
              <a:rPr lang="pl-PL" sz="1200" dirty="0"/>
            </a:br>
            <a:endParaRPr lang="pl-PL" sz="1200" dirty="0"/>
          </a:p>
          <a:p>
            <a:pPr marL="228600" indent="0"/>
            <a:r>
              <a:rPr lang="pl-PL" sz="1300" b="1" dirty="0" err="1">
                <a:solidFill>
                  <a:schemeClr val="bg1"/>
                </a:solidFill>
              </a:rPr>
              <a:t>Delete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an</a:t>
            </a:r>
            <a:r>
              <a:rPr lang="pl-PL" sz="1300" b="1" dirty="0">
                <a:solidFill>
                  <a:schemeClr val="bg1"/>
                </a:solidFill>
              </a:rPr>
              <a:t> Image</a:t>
            </a:r>
            <a:br>
              <a:rPr lang="pl-PL" sz="1200" dirty="0"/>
            </a:b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rmi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image_name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lang="pl-PL" sz="1200" dirty="0"/>
            </a:br>
            <a:endParaRPr lang="pl-PL" sz="1200" dirty="0"/>
          </a:p>
          <a:p>
            <a:pPr marL="228600" indent="0"/>
            <a:r>
              <a:rPr lang="pl-PL" sz="1300" b="1" dirty="0" err="1">
                <a:solidFill>
                  <a:schemeClr val="bg1"/>
                </a:solidFill>
              </a:rPr>
              <a:t>Remove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all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unused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images</a:t>
            </a:r>
            <a:br>
              <a:rPr lang="pl-PL" sz="1200" dirty="0"/>
            </a:b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image 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prune</a:t>
            </a:r>
            <a:endParaRPr lang="pl-PL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251A18-87D0-44D7-73A8-3B5BAF68FB0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58500" y="685800"/>
            <a:ext cx="6939000" cy="7856316"/>
          </a:xfrm>
        </p:spPr>
        <p:txBody>
          <a:bodyPr/>
          <a:lstStyle/>
          <a:p>
            <a:r>
              <a:rPr lang="pl-PL" sz="2400" b="1" dirty="0"/>
              <a:t>Kontenery</a:t>
            </a:r>
          </a:p>
          <a:p>
            <a:pPr marL="228600" indent="0"/>
            <a:r>
              <a:rPr lang="pl-PL" sz="1300" b="1" dirty="0" err="1">
                <a:solidFill>
                  <a:schemeClr val="bg1"/>
                </a:solidFill>
              </a:rPr>
              <a:t>Create</a:t>
            </a:r>
            <a:r>
              <a:rPr lang="pl-PL" sz="1300" b="1" dirty="0">
                <a:solidFill>
                  <a:schemeClr val="bg1"/>
                </a:solidFill>
              </a:rPr>
              <a:t> and run a </a:t>
            </a:r>
            <a:r>
              <a:rPr lang="pl-PL" sz="1300" b="1" dirty="0" err="1">
                <a:solidFill>
                  <a:schemeClr val="bg1"/>
                </a:solidFill>
              </a:rPr>
              <a:t>container</a:t>
            </a:r>
            <a:r>
              <a:rPr lang="pl-PL" sz="1300" b="1" dirty="0">
                <a:solidFill>
                  <a:schemeClr val="bg1"/>
                </a:solidFill>
              </a:rPr>
              <a:t> from </a:t>
            </a:r>
            <a:r>
              <a:rPr lang="pl-PL" sz="1300" b="1" dirty="0" err="1">
                <a:solidFill>
                  <a:schemeClr val="bg1"/>
                </a:solidFill>
              </a:rPr>
              <a:t>an</a:t>
            </a:r>
            <a:r>
              <a:rPr lang="pl-PL" sz="1300" b="1" dirty="0">
                <a:solidFill>
                  <a:schemeClr val="bg1"/>
                </a:solidFill>
              </a:rPr>
              <a:t> image, with a </a:t>
            </a:r>
            <a:r>
              <a:rPr lang="pl-PL" sz="1300" b="1" dirty="0" err="1">
                <a:solidFill>
                  <a:schemeClr val="bg1"/>
                </a:solidFill>
              </a:rPr>
              <a:t>custom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name</a:t>
            </a:r>
            <a:r>
              <a:rPr lang="pl-PL" sz="1300" b="1" dirty="0">
                <a:solidFill>
                  <a:schemeClr val="bg1"/>
                </a:solidFill>
              </a:rPr>
              <a:t>:</a:t>
            </a:r>
            <a:endParaRPr lang="pl-PL" sz="1300" dirty="0"/>
          </a:p>
          <a:p>
            <a:pPr marL="228600" indent="0"/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run --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container_name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image_name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lang="pl-PL" sz="1200" dirty="0"/>
            </a:br>
            <a:endParaRPr lang="pl-PL" sz="1200" dirty="0"/>
          </a:p>
          <a:p>
            <a:pPr marL="228600" indent="0"/>
            <a:r>
              <a:rPr lang="pl-PL" sz="1300" b="1" dirty="0">
                <a:solidFill>
                  <a:schemeClr val="bg1"/>
                </a:solidFill>
              </a:rPr>
              <a:t>Run a </a:t>
            </a:r>
            <a:r>
              <a:rPr lang="pl-PL" sz="1300" b="1" dirty="0" err="1">
                <a:solidFill>
                  <a:schemeClr val="bg1"/>
                </a:solidFill>
              </a:rPr>
              <a:t>container</a:t>
            </a:r>
            <a:r>
              <a:rPr lang="pl-PL" sz="1300" b="1" dirty="0">
                <a:solidFill>
                  <a:schemeClr val="bg1"/>
                </a:solidFill>
              </a:rPr>
              <a:t> with and </a:t>
            </a:r>
            <a:r>
              <a:rPr lang="pl-PL" sz="1300" b="1" dirty="0" err="1">
                <a:solidFill>
                  <a:schemeClr val="bg1"/>
                </a:solidFill>
              </a:rPr>
              <a:t>publish</a:t>
            </a:r>
            <a:r>
              <a:rPr lang="pl-PL" sz="1300" b="1" dirty="0">
                <a:solidFill>
                  <a:schemeClr val="bg1"/>
                </a:solidFill>
              </a:rPr>
              <a:t> a </a:t>
            </a:r>
            <a:r>
              <a:rPr lang="pl-PL" sz="1300" b="1" dirty="0" err="1">
                <a:solidFill>
                  <a:schemeClr val="bg1"/>
                </a:solidFill>
              </a:rPr>
              <a:t>container’s</a:t>
            </a:r>
            <a:r>
              <a:rPr lang="pl-PL" sz="1300" b="1" dirty="0">
                <a:solidFill>
                  <a:schemeClr val="bg1"/>
                </a:solidFill>
              </a:rPr>
              <a:t> port(s) to the host.</a:t>
            </a:r>
          </a:p>
          <a:p>
            <a:pPr marL="228600" indent="0"/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run -p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host_port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&gt;:&lt;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container_port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image_name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lang="pl-PL" sz="1200" dirty="0"/>
            </a:br>
            <a:endParaRPr lang="pl-PL" sz="1200" dirty="0"/>
          </a:p>
          <a:p>
            <a:pPr marL="228600" indent="0"/>
            <a:r>
              <a:rPr lang="pl-PL" sz="1300" b="1" dirty="0">
                <a:solidFill>
                  <a:schemeClr val="bg1"/>
                </a:solidFill>
              </a:rPr>
              <a:t>Run a </a:t>
            </a:r>
            <a:r>
              <a:rPr lang="pl-PL" sz="1300" b="1" dirty="0" err="1">
                <a:solidFill>
                  <a:schemeClr val="bg1"/>
                </a:solidFill>
              </a:rPr>
              <a:t>container</a:t>
            </a:r>
            <a:r>
              <a:rPr lang="pl-PL" sz="1300" b="1" dirty="0">
                <a:solidFill>
                  <a:schemeClr val="bg1"/>
                </a:solidFill>
              </a:rPr>
              <a:t> in the </a:t>
            </a:r>
            <a:r>
              <a:rPr lang="pl-PL" sz="1300" b="1" dirty="0" err="1">
                <a:solidFill>
                  <a:schemeClr val="bg1"/>
                </a:solidFill>
              </a:rPr>
              <a:t>background</a:t>
            </a:r>
            <a:endParaRPr lang="pl-PL" sz="1300" dirty="0"/>
          </a:p>
          <a:p>
            <a:pPr marL="228600" indent="0"/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run -d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image_name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lang="pl-PL" sz="1200" dirty="0"/>
            </a:br>
            <a:endParaRPr lang="pl-PL" sz="1200" dirty="0"/>
          </a:p>
          <a:p>
            <a:pPr marL="228600" indent="0"/>
            <a:r>
              <a:rPr lang="pl-PL" sz="1300" b="1" dirty="0">
                <a:solidFill>
                  <a:schemeClr val="bg1"/>
                </a:solidFill>
              </a:rPr>
              <a:t>Start </a:t>
            </a:r>
            <a:r>
              <a:rPr lang="pl-PL" sz="1300" b="1" dirty="0" err="1">
                <a:solidFill>
                  <a:schemeClr val="bg1"/>
                </a:solidFill>
              </a:rPr>
              <a:t>or</a:t>
            </a:r>
            <a:r>
              <a:rPr lang="pl-PL" sz="1300" b="1" dirty="0">
                <a:solidFill>
                  <a:schemeClr val="bg1"/>
                </a:solidFill>
              </a:rPr>
              <a:t> stop </a:t>
            </a:r>
            <a:r>
              <a:rPr lang="pl-PL" sz="1300" b="1" dirty="0" err="1">
                <a:solidFill>
                  <a:schemeClr val="bg1"/>
                </a:solidFill>
              </a:rPr>
              <a:t>an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existing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container</a:t>
            </a:r>
            <a:r>
              <a:rPr lang="pl-PL" sz="1300" b="1" dirty="0">
                <a:solidFill>
                  <a:schemeClr val="bg1"/>
                </a:solidFill>
              </a:rPr>
              <a:t>:</a:t>
            </a:r>
            <a:endParaRPr lang="pl-PL" sz="1300" dirty="0"/>
          </a:p>
          <a:p>
            <a:pPr marL="228600" indent="0"/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start|stop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container_name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 (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-id&gt;)</a:t>
            </a:r>
            <a:br>
              <a:rPr lang="pl-PL" sz="1200" dirty="0"/>
            </a:br>
            <a:endParaRPr lang="pl-PL" sz="1200" dirty="0"/>
          </a:p>
          <a:p>
            <a:pPr marL="228600" indent="0"/>
            <a:r>
              <a:rPr lang="pl-PL" sz="1300" b="1" dirty="0" err="1">
                <a:solidFill>
                  <a:schemeClr val="bg1"/>
                </a:solidFill>
              </a:rPr>
              <a:t>Remove</a:t>
            </a:r>
            <a:r>
              <a:rPr lang="pl-PL" sz="1300" b="1" dirty="0">
                <a:solidFill>
                  <a:schemeClr val="bg1"/>
                </a:solidFill>
              </a:rPr>
              <a:t> a </a:t>
            </a:r>
            <a:r>
              <a:rPr lang="pl-PL" sz="1300" b="1" dirty="0" err="1">
                <a:solidFill>
                  <a:schemeClr val="bg1"/>
                </a:solidFill>
              </a:rPr>
              <a:t>stopped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container</a:t>
            </a:r>
            <a:r>
              <a:rPr lang="pl-PL" sz="1300" b="1" dirty="0">
                <a:solidFill>
                  <a:schemeClr val="bg1"/>
                </a:solidFill>
              </a:rPr>
              <a:t>:</a:t>
            </a:r>
            <a:endParaRPr lang="pl-PL" sz="1300" dirty="0"/>
          </a:p>
          <a:p>
            <a:pPr marL="228600" indent="0"/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container_name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lang="pl-PL" sz="1200" dirty="0"/>
            </a:br>
            <a:endParaRPr lang="pl-PL" sz="1200" dirty="0"/>
          </a:p>
          <a:p>
            <a:pPr marL="228600" indent="0"/>
            <a:r>
              <a:rPr lang="pl-PL" sz="1300" b="1" dirty="0">
                <a:solidFill>
                  <a:schemeClr val="bg1"/>
                </a:solidFill>
              </a:rPr>
              <a:t>Open a </a:t>
            </a:r>
            <a:r>
              <a:rPr lang="pl-PL" sz="1300" b="1" dirty="0" err="1">
                <a:solidFill>
                  <a:schemeClr val="bg1"/>
                </a:solidFill>
              </a:rPr>
              <a:t>shell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inside</a:t>
            </a:r>
            <a:r>
              <a:rPr lang="pl-PL" sz="1300" b="1" dirty="0">
                <a:solidFill>
                  <a:schemeClr val="bg1"/>
                </a:solidFill>
              </a:rPr>
              <a:t> a </a:t>
            </a:r>
            <a:r>
              <a:rPr lang="pl-PL" sz="1300" b="1" dirty="0" err="1">
                <a:solidFill>
                  <a:schemeClr val="bg1"/>
                </a:solidFill>
              </a:rPr>
              <a:t>running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container</a:t>
            </a:r>
            <a:r>
              <a:rPr lang="pl-PL" sz="1300" b="1" dirty="0">
                <a:solidFill>
                  <a:schemeClr val="bg1"/>
                </a:solidFill>
              </a:rPr>
              <a:t>:</a:t>
            </a:r>
            <a:endParaRPr lang="pl-PL" sz="1300" dirty="0"/>
          </a:p>
          <a:p>
            <a:pPr marL="228600" indent="0"/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exec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it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container_name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br>
              <a:rPr lang="pl-PL" sz="1200" dirty="0"/>
            </a:br>
            <a:endParaRPr lang="pl-PL" sz="1200" dirty="0"/>
          </a:p>
          <a:p>
            <a:pPr marL="228600" indent="0"/>
            <a:r>
              <a:rPr lang="pl-PL" sz="1300" b="1" dirty="0" err="1">
                <a:solidFill>
                  <a:schemeClr val="bg1"/>
                </a:solidFill>
              </a:rPr>
              <a:t>Fetch</a:t>
            </a:r>
            <a:r>
              <a:rPr lang="pl-PL" sz="1300" b="1" dirty="0">
                <a:solidFill>
                  <a:schemeClr val="bg1"/>
                </a:solidFill>
              </a:rPr>
              <a:t> and </a:t>
            </a:r>
            <a:r>
              <a:rPr lang="pl-PL" sz="1300" b="1" dirty="0" err="1">
                <a:solidFill>
                  <a:schemeClr val="bg1"/>
                </a:solidFill>
              </a:rPr>
              <a:t>follow</a:t>
            </a:r>
            <a:r>
              <a:rPr lang="pl-PL" sz="1300" b="1" dirty="0">
                <a:solidFill>
                  <a:schemeClr val="bg1"/>
                </a:solidFill>
              </a:rPr>
              <a:t> the </a:t>
            </a:r>
            <a:r>
              <a:rPr lang="pl-PL" sz="1300" b="1" dirty="0" err="1">
                <a:solidFill>
                  <a:schemeClr val="bg1"/>
                </a:solidFill>
              </a:rPr>
              <a:t>logs</a:t>
            </a:r>
            <a:r>
              <a:rPr lang="pl-PL" sz="1300" b="1" dirty="0">
                <a:solidFill>
                  <a:schemeClr val="bg1"/>
                </a:solidFill>
              </a:rPr>
              <a:t> of a </a:t>
            </a:r>
            <a:r>
              <a:rPr lang="pl-PL" sz="1300" b="1" dirty="0" err="1">
                <a:solidFill>
                  <a:schemeClr val="bg1"/>
                </a:solidFill>
              </a:rPr>
              <a:t>container</a:t>
            </a:r>
            <a:r>
              <a:rPr lang="pl-PL" sz="1300" b="1" dirty="0">
                <a:solidFill>
                  <a:schemeClr val="bg1"/>
                </a:solidFill>
              </a:rPr>
              <a:t>:</a:t>
            </a:r>
            <a:endParaRPr lang="pl-PL" sz="1300" dirty="0"/>
          </a:p>
          <a:p>
            <a:pPr marL="228600" indent="0"/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logs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-f &lt;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container_name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lang="pl-PL" sz="1200" dirty="0"/>
            </a:br>
            <a:endParaRPr lang="pl-PL" sz="1200" dirty="0"/>
          </a:p>
          <a:p>
            <a:pPr marL="228600" indent="0"/>
            <a:r>
              <a:rPr lang="pl-PL" sz="1300" b="1" dirty="0">
                <a:solidFill>
                  <a:schemeClr val="bg1"/>
                </a:solidFill>
              </a:rPr>
              <a:t>To list </a:t>
            </a:r>
            <a:r>
              <a:rPr lang="pl-PL" sz="1300" b="1" dirty="0" err="1">
                <a:solidFill>
                  <a:schemeClr val="bg1"/>
                </a:solidFill>
              </a:rPr>
              <a:t>currently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running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containers</a:t>
            </a:r>
            <a:r>
              <a:rPr lang="pl-PL" sz="1300" b="1" dirty="0">
                <a:solidFill>
                  <a:schemeClr val="bg1"/>
                </a:solidFill>
              </a:rPr>
              <a:t>:</a:t>
            </a:r>
            <a:endParaRPr lang="pl-PL" sz="1300" dirty="0"/>
          </a:p>
          <a:p>
            <a:pPr marL="228600" indent="0"/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br>
              <a:rPr lang="pl-PL" sz="1200" dirty="0"/>
            </a:br>
            <a:endParaRPr lang="pl-PL" sz="1200" dirty="0"/>
          </a:p>
          <a:p>
            <a:pPr marL="228600" indent="0"/>
            <a:r>
              <a:rPr lang="pl-PL" sz="1300" b="1" dirty="0">
                <a:solidFill>
                  <a:schemeClr val="bg1"/>
                </a:solidFill>
              </a:rPr>
              <a:t>List </a:t>
            </a:r>
            <a:r>
              <a:rPr lang="pl-PL" sz="1300" b="1" dirty="0" err="1">
                <a:solidFill>
                  <a:schemeClr val="bg1"/>
                </a:solidFill>
              </a:rPr>
              <a:t>all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docker</a:t>
            </a:r>
            <a:r>
              <a:rPr lang="pl-PL" sz="1300" b="1" dirty="0">
                <a:solidFill>
                  <a:schemeClr val="bg1"/>
                </a:solidFill>
              </a:rPr>
              <a:t> </a:t>
            </a:r>
            <a:r>
              <a:rPr lang="pl-PL" sz="1300" b="1" dirty="0" err="1">
                <a:solidFill>
                  <a:schemeClr val="bg1"/>
                </a:solidFill>
              </a:rPr>
              <a:t>containers</a:t>
            </a:r>
            <a:r>
              <a:rPr lang="pl-PL" sz="1300" b="1" dirty="0">
                <a:solidFill>
                  <a:schemeClr val="bg1"/>
                </a:solidFill>
              </a:rPr>
              <a:t> (</a:t>
            </a:r>
            <a:r>
              <a:rPr lang="pl-PL" sz="1300" b="1" dirty="0" err="1">
                <a:solidFill>
                  <a:schemeClr val="bg1"/>
                </a:solidFill>
              </a:rPr>
              <a:t>running</a:t>
            </a:r>
            <a:r>
              <a:rPr lang="pl-PL" sz="1300" b="1" dirty="0">
                <a:solidFill>
                  <a:schemeClr val="bg1"/>
                </a:solidFill>
              </a:rPr>
              <a:t> and </a:t>
            </a:r>
            <a:r>
              <a:rPr lang="pl-PL" sz="1300" b="1" dirty="0" err="1">
                <a:solidFill>
                  <a:schemeClr val="bg1"/>
                </a:solidFill>
              </a:rPr>
              <a:t>stopped</a:t>
            </a:r>
            <a:r>
              <a:rPr lang="pl-PL" sz="1300" b="1" dirty="0">
                <a:solidFill>
                  <a:schemeClr val="bg1"/>
                </a:solidFill>
              </a:rPr>
              <a:t>):</a:t>
            </a:r>
            <a:endParaRPr lang="pl-PL" sz="1300" dirty="0"/>
          </a:p>
          <a:p>
            <a:pPr marL="228600" indent="0"/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r>
              <a:rPr lang="pl-PL" sz="1200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pl-PL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all</a:t>
            </a:r>
            <a:endParaRPr lang="pl-PL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4E9869-AD91-A765-0997-6825024E4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20B1C0-779C-05B0-86C4-78A265B1AC2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/>
              <a:t>Teoria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0A22B261-E5CC-1EFC-7CE6-6719989F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D</a:t>
            </a:r>
            <a:r>
              <a:rPr lang="pl-PL" dirty="0"/>
              <a:t>ocker CLI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F2F32A8-C4BA-DFD3-7D95-AFF6CAA36099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oogle Shape;240;p30">
            <a:extLst>
              <a:ext uri="{FF2B5EF4-FFF2-40B4-BE49-F238E27FC236}">
                <a16:creationId xmlns:a16="http://schemas.microsoft.com/office/drawing/2014/main" id="{71D2EB67-7A63-49D7-F08C-6381E3766D5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a 9" descr="Pobieranie z chmury z wypełnieniem pełnym">
            <a:extLst>
              <a:ext uri="{FF2B5EF4-FFF2-40B4-BE49-F238E27FC236}">
                <a16:creationId xmlns:a16="http://schemas.microsoft.com/office/drawing/2014/main" id="{340B3839-4302-A075-A541-07242F9FE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956" y="1403955"/>
            <a:ext cx="444065" cy="44406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F695709-C811-280F-4A6C-0C02BDDE4FE4}"/>
              </a:ext>
            </a:extLst>
          </p:cNvPr>
          <p:cNvSpPr txBox="1"/>
          <p:nvPr/>
        </p:nvSpPr>
        <p:spPr>
          <a:xfrm>
            <a:off x="1378021" y="1472100"/>
            <a:ext cx="3025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</a:t>
            </a: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://</a:t>
            </a:r>
            <a:r>
              <a:rPr lang="pl-PL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docs.docker.com</a:t>
            </a: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/desktop/</a:t>
            </a:r>
          </a:p>
        </p:txBody>
      </p:sp>
    </p:spTree>
    <p:extLst>
      <p:ext uri="{BB962C8B-B14F-4D97-AF65-F5344CB8AC3E}">
        <p14:creationId xmlns:p14="http://schemas.microsoft.com/office/powerpoint/2010/main" val="395850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4E9869-AD91-A765-0997-6825024E4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20B1C0-779C-05B0-86C4-78A265B1AC2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/>
              <a:t>Teoria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0A22B261-E5CC-1EFC-7CE6-6719989F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FF0000"/>
                </a:solidFill>
              </a:rPr>
              <a:t>D</a:t>
            </a:r>
            <a:r>
              <a:rPr lang="pl-PL" dirty="0" err="1"/>
              <a:t>ockerfile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F2F32A8-C4BA-DFD3-7D95-AFF6CAA36099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oogle Shape;240;p30">
            <a:extLst>
              <a:ext uri="{FF2B5EF4-FFF2-40B4-BE49-F238E27FC236}">
                <a16:creationId xmlns:a16="http://schemas.microsoft.com/office/drawing/2014/main" id="{71D2EB67-7A63-49D7-F08C-6381E3766D5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elect Docker extension">
            <a:extLst>
              <a:ext uri="{FF2B5EF4-FFF2-40B4-BE49-F238E27FC236}">
                <a16:creationId xmlns:a16="http://schemas.microsoft.com/office/drawing/2014/main" id="{B2C61718-119C-FEE8-9641-BE4A0208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72100"/>
            <a:ext cx="9225023" cy="22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lliSense for Dockerfiles">
            <a:extLst>
              <a:ext uri="{FF2B5EF4-FFF2-40B4-BE49-F238E27FC236}">
                <a16:creationId xmlns:a16="http://schemas.microsoft.com/office/drawing/2014/main" id="{D946C286-015D-32D2-0EE2-603A0645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27" y="1885732"/>
            <a:ext cx="10651711" cy="5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9FB1A4-691C-4945-442E-9C986E27A6A9}"/>
              </a:ext>
            </a:extLst>
          </p:cNvPr>
          <p:cNvSpPr txBox="1"/>
          <p:nvPr/>
        </p:nvSpPr>
        <p:spPr>
          <a:xfrm>
            <a:off x="914400" y="8580005"/>
            <a:ext cx="5149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Żródło</a:t>
            </a:r>
            <a:r>
              <a:rPr lang="pl-PL" dirty="0"/>
              <a:t>: </a:t>
            </a: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code.visualstudio.com</a:t>
            </a:r>
            <a:r>
              <a:rPr lang="pl-PL" dirty="0"/>
              <a:t>/</a:t>
            </a:r>
            <a:r>
              <a:rPr lang="pl-PL" dirty="0" err="1"/>
              <a:t>docs</a:t>
            </a:r>
            <a:r>
              <a:rPr lang="pl-PL" dirty="0"/>
              <a:t>/</a:t>
            </a:r>
            <a:r>
              <a:rPr lang="pl-PL" dirty="0" err="1"/>
              <a:t>containers</a:t>
            </a:r>
            <a:r>
              <a:rPr lang="pl-PL" dirty="0"/>
              <a:t>/</a:t>
            </a:r>
            <a:r>
              <a:rPr lang="pl-PL" dirty="0" err="1"/>
              <a:t>overview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546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4E9869-AD91-A765-0997-6825024E4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20B1C0-779C-05B0-86C4-78A265B1AC2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/>
              <a:t>Teoria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0A22B261-E5CC-1EFC-7CE6-6719989F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P</a:t>
            </a:r>
            <a:r>
              <a:rPr lang="pl-PL" dirty="0">
                <a:solidFill>
                  <a:schemeClr val="bg2"/>
                </a:solidFill>
              </a:rPr>
              <a:t>raca z </a:t>
            </a:r>
            <a:r>
              <a:rPr lang="pl-PL" dirty="0" err="1">
                <a:solidFill>
                  <a:schemeClr val="bg2"/>
                </a:solidFill>
              </a:rPr>
              <a:t>dockerem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F2F32A8-C4BA-DFD3-7D95-AFF6CAA36099}"/>
              </a:ext>
            </a:extLst>
          </p:cNvPr>
          <p:cNvSpPr/>
          <p:nvPr/>
        </p:nvSpPr>
        <p:spPr>
          <a:xfrm>
            <a:off x="14506316" y="8458200"/>
            <a:ext cx="1674368" cy="573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oogle Shape;240;p30">
            <a:extLst>
              <a:ext uri="{FF2B5EF4-FFF2-40B4-BE49-F238E27FC236}">
                <a16:creationId xmlns:a16="http://schemas.microsoft.com/office/drawing/2014/main" id="{71D2EB67-7A63-49D7-F08C-6381E3766D5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9525" y="7276406"/>
            <a:ext cx="3481524" cy="19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az 26" descr="Obraz zawierający tekst, zrzut ekranu, oprogramowanie, Oprogramowanie multimedialne&#10;&#10;Opis wygenerowany automatycznie">
            <a:extLst>
              <a:ext uri="{FF2B5EF4-FFF2-40B4-BE49-F238E27FC236}">
                <a16:creationId xmlns:a16="http://schemas.microsoft.com/office/drawing/2014/main" id="{4B3313CB-4ECB-7E8A-7B6D-6A3B45E95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472100"/>
            <a:ext cx="7519352" cy="3099900"/>
          </a:xfrm>
          <a:prstGeom prst="rect">
            <a:avLst/>
          </a:prstGeom>
        </p:spPr>
      </p:pic>
      <p:sp>
        <p:nvSpPr>
          <p:cNvPr id="28" name="Prostokąt 27">
            <a:extLst>
              <a:ext uri="{FF2B5EF4-FFF2-40B4-BE49-F238E27FC236}">
                <a16:creationId xmlns:a16="http://schemas.microsoft.com/office/drawing/2014/main" id="{997A4E6E-D07E-D5EE-DC87-BFD9CDF83B9C}"/>
              </a:ext>
            </a:extLst>
          </p:cNvPr>
          <p:cNvSpPr/>
          <p:nvPr/>
        </p:nvSpPr>
        <p:spPr>
          <a:xfrm>
            <a:off x="10301990" y="6058090"/>
            <a:ext cx="4815069" cy="86403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tx1"/>
                </a:solidFill>
              </a:rPr>
              <a:t>Alpine</a:t>
            </a:r>
            <a:r>
              <a:rPr lang="pl-PL" sz="2400" dirty="0">
                <a:solidFill>
                  <a:schemeClr val="tx1"/>
                </a:solidFill>
              </a:rPr>
              <a:t> Linux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518A421C-C1F4-636C-0424-D07F5EBC44C3}"/>
              </a:ext>
            </a:extLst>
          </p:cNvPr>
          <p:cNvSpPr/>
          <p:nvPr/>
        </p:nvSpPr>
        <p:spPr>
          <a:xfrm>
            <a:off x="10301987" y="3621458"/>
            <a:ext cx="4815069" cy="86403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.NET </a:t>
            </a:r>
            <a:r>
              <a:rPr lang="pl-PL" sz="2400" dirty="0" err="1">
                <a:solidFill>
                  <a:schemeClr val="tx1"/>
                </a:solidFill>
              </a:rPr>
              <a:t>Core</a:t>
            </a:r>
            <a:r>
              <a:rPr lang="pl-PL" sz="2400" dirty="0">
                <a:solidFill>
                  <a:schemeClr val="tx1"/>
                </a:solidFill>
              </a:rPr>
              <a:t> 8.0 Runtime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192E2A3D-1544-D9BE-7447-B779F7907ED4}"/>
              </a:ext>
            </a:extLst>
          </p:cNvPr>
          <p:cNvSpPr/>
          <p:nvPr/>
        </p:nvSpPr>
        <p:spPr>
          <a:xfrm>
            <a:off x="10301988" y="4839774"/>
            <a:ext cx="4815069" cy="86403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Biblioteki systemowe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E104165-B2E8-6B6C-8642-CC7647491390}"/>
              </a:ext>
            </a:extLst>
          </p:cNvPr>
          <p:cNvSpPr/>
          <p:nvPr/>
        </p:nvSpPr>
        <p:spPr>
          <a:xfrm>
            <a:off x="10301987" y="2403142"/>
            <a:ext cx="4815069" cy="86403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tx1"/>
                </a:solidFill>
              </a:rPr>
              <a:t>Project.WebApplication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2" name="Wygięta strzałka 31">
            <a:extLst>
              <a:ext uri="{FF2B5EF4-FFF2-40B4-BE49-F238E27FC236}">
                <a16:creationId xmlns:a16="http://schemas.microsoft.com/office/drawing/2014/main" id="{A55586C1-E83C-B06D-95C8-F2FDE557DB4D}"/>
              </a:ext>
            </a:extLst>
          </p:cNvPr>
          <p:cNvSpPr/>
          <p:nvPr/>
        </p:nvSpPr>
        <p:spPr>
          <a:xfrm rot="5400000">
            <a:off x="10386485" y="-233373"/>
            <a:ext cx="813816" cy="422476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672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4" name="Strzałka w lewo 33">
            <a:extLst>
              <a:ext uri="{FF2B5EF4-FFF2-40B4-BE49-F238E27FC236}">
                <a16:creationId xmlns:a16="http://schemas.microsoft.com/office/drawing/2014/main" id="{38544812-815B-24B5-EF5D-D7960D8F9276}"/>
              </a:ext>
            </a:extLst>
          </p:cNvPr>
          <p:cNvSpPr/>
          <p:nvPr/>
        </p:nvSpPr>
        <p:spPr>
          <a:xfrm>
            <a:off x="6729207" y="6559555"/>
            <a:ext cx="3409092" cy="484632"/>
          </a:xfrm>
          <a:prstGeom prst="lef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B759B227-89A4-B129-5734-A9784351FB4A}"/>
              </a:ext>
            </a:extLst>
          </p:cNvPr>
          <p:cNvSpPr/>
          <p:nvPr/>
        </p:nvSpPr>
        <p:spPr>
          <a:xfrm>
            <a:off x="1391412" y="7980671"/>
            <a:ext cx="4815069" cy="86403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Host OS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020439B6-A694-DEBD-3EDC-03E6C3077359}"/>
              </a:ext>
            </a:extLst>
          </p:cNvPr>
          <p:cNvSpPr/>
          <p:nvPr/>
        </p:nvSpPr>
        <p:spPr>
          <a:xfrm>
            <a:off x="1391411" y="7044187"/>
            <a:ext cx="4815069" cy="86403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Docker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A6F39C75-11AE-E5FF-C5A7-ACE38F9207AF}"/>
              </a:ext>
            </a:extLst>
          </p:cNvPr>
          <p:cNvSpPr/>
          <p:nvPr/>
        </p:nvSpPr>
        <p:spPr>
          <a:xfrm>
            <a:off x="1391411" y="4980289"/>
            <a:ext cx="2405085" cy="194183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Kontener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8EAE4DE-E2A9-AB10-A74C-F7FD6A592DAD}"/>
              </a:ext>
            </a:extLst>
          </p:cNvPr>
          <p:cNvSpPr txBox="1"/>
          <p:nvPr/>
        </p:nvSpPr>
        <p:spPr>
          <a:xfrm>
            <a:off x="9028254" y="1082088"/>
            <a:ext cx="2989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build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 –t 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MyImage</a:t>
            </a:r>
            <a:endParaRPr lang="pl-PL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269222CE-0A3A-4EF1-9A28-EE60D8A9A945}"/>
              </a:ext>
            </a:extLst>
          </p:cNvPr>
          <p:cNvSpPr txBox="1"/>
          <p:nvPr/>
        </p:nvSpPr>
        <p:spPr>
          <a:xfrm>
            <a:off x="7135561" y="6224756"/>
            <a:ext cx="2765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 run –d 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MyImage</a:t>
            </a:r>
            <a:endParaRPr lang="pl-PL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7" grpId="0" animBg="1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CAA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 txBox="1">
            <a:spLocks noGrp="1"/>
          </p:cNvSpPr>
          <p:nvPr>
            <p:ph type="sldNum" idx="12"/>
          </p:nvPr>
        </p:nvSpPr>
        <p:spPr>
          <a:xfrm>
            <a:off x="15514806" y="139700"/>
            <a:ext cx="459000" cy="3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title"/>
          </p:nvPr>
        </p:nvSpPr>
        <p:spPr>
          <a:xfrm>
            <a:off x="914400" y="4212000"/>
            <a:ext cx="14788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5" tIns="36000" rIns="50775" bIns="36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 Light"/>
              <a:buNone/>
            </a:pPr>
            <a:r>
              <a:rPr lang="pl-PL" dirty="0">
                <a:solidFill>
                  <a:schemeClr val="dk1"/>
                </a:solidFill>
              </a:rPr>
              <a:t>Praktyka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442" name="Google Shape;4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375" y="7360927"/>
            <a:ext cx="3264276" cy="183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599652"/>
      </p:ext>
    </p:extLst>
  </p:cSld>
  <p:clrMapOvr>
    <a:masterClrMapping/>
  </p:clrMapOvr>
</p:sld>
</file>

<file path=ppt/theme/theme1.xml><?xml version="1.0" encoding="utf-8"?>
<a:theme xmlns:a="http://schemas.openxmlformats.org/drawingml/2006/main" name="new slidedeck template draft">
  <a:themeElements>
    <a:clrScheme name="Allegro Colors">
      <a:dk1>
        <a:srgbClr val="FFFFFF"/>
      </a:dk1>
      <a:lt1>
        <a:srgbClr val="FF5A00"/>
      </a:lt1>
      <a:dk2>
        <a:srgbClr val="000000"/>
      </a:dk2>
      <a:lt2>
        <a:srgbClr val="BEC0C3"/>
      </a:lt2>
      <a:accent1>
        <a:srgbClr val="FAC314"/>
      </a:accent1>
      <a:accent2>
        <a:srgbClr val="1EA53C"/>
      </a:accent2>
      <a:accent3>
        <a:srgbClr val="1E64AA"/>
      </a:accent3>
      <a:accent4>
        <a:srgbClr val="3CAADC"/>
      </a:accent4>
      <a:accent5>
        <a:srgbClr val="9664A0"/>
      </a:accent5>
      <a:accent6>
        <a:srgbClr val="FF5A00"/>
      </a:accent6>
      <a:hlink>
        <a:srgbClr val="347FFF"/>
      </a:hlink>
      <a:folHlink>
        <a:srgbClr val="5069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11368</TotalTime>
  <Words>1181</Words>
  <Application>Microsoft Macintosh PowerPoint</Application>
  <PresentationFormat>Niestandardowy</PresentationFormat>
  <Paragraphs>262</Paragraphs>
  <Slides>36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Consolas</vt:lpstr>
      <vt:lpstr>Arial</vt:lpstr>
      <vt:lpstr>Merriweather Sans</vt:lpstr>
      <vt:lpstr>Open Sans Light</vt:lpstr>
      <vt:lpstr>Open Sans</vt:lpstr>
      <vt:lpstr>new slidedeck template draft</vt:lpstr>
      <vt:lpstr>Prezentacja programu PowerPoint</vt:lpstr>
      <vt:lpstr>Prezentacja programu PowerPoint</vt:lpstr>
      <vt:lpstr>Agenda</vt:lpstr>
      <vt:lpstr>Teoria </vt:lpstr>
      <vt:lpstr>Docker vs Maszyny Wirtualne</vt:lpstr>
      <vt:lpstr>Docker CLI</vt:lpstr>
      <vt:lpstr>Dockerfile</vt:lpstr>
      <vt:lpstr>Praca z dockerem</vt:lpstr>
      <vt:lpstr>Praktyka</vt:lpstr>
      <vt:lpstr>Prezentacja programu PowerPoint</vt:lpstr>
      <vt:lpstr>Analiza </vt:lpstr>
      <vt:lpstr>Planowanie</vt:lpstr>
      <vt:lpstr>Wspólne planowanie</vt:lpstr>
      <vt:lpstr>Wspólne planowanie</vt:lpstr>
      <vt:lpstr>Development </vt:lpstr>
      <vt:lpstr>Od strony programisty .NET</vt:lpstr>
      <vt:lpstr>Build </vt:lpstr>
      <vt:lpstr>Build agent</vt:lpstr>
      <vt:lpstr>Build agent</vt:lpstr>
      <vt:lpstr>Dockerfile</vt:lpstr>
      <vt:lpstr>Test </vt:lpstr>
      <vt:lpstr>Unit testy</vt:lpstr>
      <vt:lpstr>Testy integracyjne</vt:lpstr>
      <vt:lpstr>Testy integracyjne – Baza danych</vt:lpstr>
      <vt:lpstr>Testy integracyjne – Baza danych inaczej</vt:lpstr>
      <vt:lpstr>E2E</vt:lpstr>
      <vt:lpstr>Release &amp; Deploy </vt:lpstr>
      <vt:lpstr>Deploy application</vt:lpstr>
      <vt:lpstr>Plik deploymentu</vt:lpstr>
      <vt:lpstr>Jak poćwiczyć na projektach przygotowywanych na zajęciach?</vt:lpstr>
      <vt:lpstr>Działanie i monitoring </vt:lpstr>
      <vt:lpstr>Uruchomienie aplikacji</vt:lpstr>
      <vt:lpstr>Integracja z Grafaną</vt:lpstr>
      <vt:lpstr>Liveness and Readiness probes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Mateusz Bryll</cp:lastModifiedBy>
  <cp:revision>5</cp:revision>
  <dcterms:modified xsi:type="dcterms:W3CDTF">2024-04-21T10:50:23Z</dcterms:modified>
</cp:coreProperties>
</file>